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5"/>
  </p:handoutMasterIdLst>
  <p:sldIdLst>
    <p:sldId id="258" r:id="rId2"/>
    <p:sldId id="260" r:id="rId3"/>
  </p:sldIdLst>
  <p:sldSz cx="3600450" cy="10080625"/>
  <p:notesSz cx="6858000" cy="9144000"/>
  <p:embeddedFontLst>
    <p:embeddedFont>
      <p:font typeface="SimHei" panose="02010609060101010101" pitchFamily="49" charset="-122"/>
      <p:regular r:id="rId6"/>
    </p:embeddedFont>
    <p:embeddedFont>
      <p:font typeface="Calibri" panose="020F0502020204030204" pitchFamily="34" charset="0"/>
      <p:regular r:id="rId7"/>
      <p:bold r:id="rId8"/>
      <p:italic r:id="rId9"/>
      <p:boldItalic r:id="rId10"/>
    </p:embeddedFont>
    <p:embeddedFont>
      <p:font typeface="Microsoft YaHei UI" panose="020B0503020204020204" pitchFamily="34" charset="-122"/>
      <p:regular r:id="rId11"/>
      <p:bold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74" userDrawn="1">
          <p15:clr>
            <a:srgbClr val="A4A3A4"/>
          </p15:clr>
        </p15:guide>
        <p15:guide id="2" pos="12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3741" autoAdjust="0"/>
  </p:normalViewPr>
  <p:slideViewPr>
    <p:cSldViewPr snapToGrid="0" showGuides="1">
      <p:cViewPr>
        <p:scale>
          <a:sx n="99" d="100"/>
          <a:sy n="99" d="100"/>
        </p:scale>
        <p:origin x="2457" y="-531"/>
      </p:cViewPr>
      <p:guideLst>
        <p:guide orient="horz" pos="3174"/>
        <p:guide pos="1287"/>
      </p:guideLst>
    </p:cSldViewPr>
  </p:slideViewPr>
  <p:notesTextViewPr>
    <p:cViewPr>
      <p:scale>
        <a:sx n="1" d="1"/>
        <a:sy n="1" d="1"/>
      </p:scale>
      <p:origin x="0" y="0"/>
    </p:cViewPr>
  </p:notesTextViewPr>
  <p:notesViewPr>
    <p:cSldViewPr snapToGrid="0">
      <p:cViewPr varScale="1">
        <p:scale>
          <a:sx n="58" d="100"/>
          <a:sy n="58" d="100"/>
        </p:scale>
        <p:origin x="2541"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theme" Target="theme/theme1.xml"/><Relationship Id="rId10" Type="http://schemas.openxmlformats.org/officeDocument/2006/relationships/font" Target="fonts/font5.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6A12322-F451-47CF-9558-B1F1BA62F5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E74CED7-6142-4565-BE14-9DDB00D341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9EE2B2-AF31-4101-A608-B507542EF65C}" type="datetimeFigureOut">
              <a:rPr lang="zh-CN" altLang="en-US" smtClean="0"/>
              <a:t>2024/12/10</a:t>
            </a:fld>
            <a:endParaRPr lang="zh-CN" altLang="en-US"/>
          </a:p>
        </p:txBody>
      </p:sp>
      <p:sp>
        <p:nvSpPr>
          <p:cNvPr id="4" name="页脚占位符 3">
            <a:extLst>
              <a:ext uri="{FF2B5EF4-FFF2-40B4-BE49-F238E27FC236}">
                <a16:creationId xmlns:a16="http://schemas.microsoft.com/office/drawing/2014/main" id="{C685ED85-E359-41E7-A81E-1B8BEE93DA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9F84E6C-3182-4D15-827A-D4A8771FD4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4F2061-BE8B-4044-BAAF-963BF9253157}" type="slidenum">
              <a:rPr lang="zh-CN" altLang="en-US" smtClean="0"/>
              <a:t>‹#›</a:t>
            </a:fld>
            <a:endParaRPr lang="zh-CN" altLang="en-US"/>
          </a:p>
        </p:txBody>
      </p:sp>
    </p:spTree>
    <p:extLst>
      <p:ext uri="{BB962C8B-B14F-4D97-AF65-F5344CB8AC3E}">
        <p14:creationId xmlns:p14="http://schemas.microsoft.com/office/powerpoint/2010/main" val="107317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24"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520828" y="77623"/>
              <a:ext cx="244251" cy="243471"/>
            </a:xfrm>
            <a:prstGeom prst="ellipse">
              <a:avLst/>
            </a:prstGeom>
            <a:noFill/>
            <a:ln>
              <a:noFill/>
            </a:ln>
          </p:spPr>
        </p:pic>
      </p:grpSp>
      <p:pic>
        <p:nvPicPr>
          <p:cNvPr id="27" name="图片 14">
            <a:extLst>
              <a:ext uri="{FF2B5EF4-FFF2-40B4-BE49-F238E27FC236}">
                <a16:creationId xmlns:a16="http://schemas.microsoft.com/office/drawing/2014/main" id="{F8007CEB-CEAC-B33A-A86A-DE4DC86E0BE2}"/>
              </a:ext>
            </a:extLst>
          </p:cNvPr>
          <p:cNvPicPr>
            <a:picLocks noChangeAspect="1"/>
          </p:cNvPicPr>
          <p:nvPr userDrawn="1"/>
        </p:nvPicPr>
        <p:blipFill>
          <a:blip r:embed="rId7"/>
          <a:stretch>
            <a:fillRect/>
          </a:stretch>
        </p:blipFill>
        <p:spPr>
          <a:xfrm>
            <a:off x="809067" y="54806"/>
            <a:ext cx="545539" cy="180000"/>
          </a:xfrm>
          <a:prstGeom prst="rect">
            <a:avLst/>
          </a:prstGeom>
        </p:spPr>
      </p:pic>
      <p:grpSp>
        <p:nvGrpSpPr>
          <p:cNvPr id="28" name="Group 27">
            <a:extLst>
              <a:ext uri="{FF2B5EF4-FFF2-40B4-BE49-F238E27FC236}">
                <a16:creationId xmlns:a16="http://schemas.microsoft.com/office/drawing/2014/main" id="{8B989CB0-079C-FC7F-20C2-D722378B0DB3}"/>
              </a:ext>
            </a:extLst>
          </p:cNvPr>
          <p:cNvGrpSpPr>
            <a:grpSpLocks noChangeAspect="1"/>
          </p:cNvGrpSpPr>
          <p:nvPr userDrawn="1"/>
        </p:nvGrpSpPr>
        <p:grpSpPr>
          <a:xfrm>
            <a:off x="1407227" y="54806"/>
            <a:ext cx="434661" cy="180000"/>
            <a:chOff x="2561030" y="9647587"/>
            <a:chExt cx="892417" cy="316706"/>
          </a:xfrm>
        </p:grpSpPr>
        <p:sp>
          <p:nvSpPr>
            <p:cNvPr id="29" name="Rounded Rectangle 28">
              <a:extLst>
                <a:ext uri="{FF2B5EF4-FFF2-40B4-BE49-F238E27FC236}">
                  <a16:creationId xmlns:a16="http://schemas.microsoft.com/office/drawing/2014/main" id="{FB3345B6-1432-0C04-4B84-619C66358AF0}"/>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A316E9ED-1C55-A438-DC55-4D0E8B75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31" name="Group 30">
            <a:extLst>
              <a:ext uri="{FF2B5EF4-FFF2-40B4-BE49-F238E27FC236}">
                <a16:creationId xmlns:a16="http://schemas.microsoft.com/office/drawing/2014/main" id="{970F692C-142F-693F-F0AF-FD3C585F22F5}"/>
              </a:ext>
            </a:extLst>
          </p:cNvPr>
          <p:cNvGrpSpPr>
            <a:grpSpLocks noChangeAspect="1"/>
          </p:cNvGrpSpPr>
          <p:nvPr userDrawn="1"/>
        </p:nvGrpSpPr>
        <p:grpSpPr>
          <a:xfrm>
            <a:off x="2440709" y="48953"/>
            <a:ext cx="442186" cy="180000"/>
            <a:chOff x="3693825" y="827463"/>
            <a:chExt cx="579872" cy="220903"/>
          </a:xfrm>
        </p:grpSpPr>
        <p:sp>
          <p:nvSpPr>
            <p:cNvPr id="32" name="Rounded Rectangle 31">
              <a:extLst>
                <a:ext uri="{FF2B5EF4-FFF2-40B4-BE49-F238E27FC236}">
                  <a16:creationId xmlns:a16="http://schemas.microsoft.com/office/drawing/2014/main" id="{D979620F-4B14-D837-514D-1EAE80186E8D}"/>
                </a:ext>
              </a:extLst>
            </p:cNvPr>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CE059F6-39BA-2566-1A26-D6232B92E03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34" name="Picture 33">
            <a:extLst>
              <a:ext uri="{FF2B5EF4-FFF2-40B4-BE49-F238E27FC236}">
                <a16:creationId xmlns:a16="http://schemas.microsoft.com/office/drawing/2014/main" id="{664771EB-AD48-E0A2-7DC6-45A2D0B1828A}"/>
              </a:ext>
            </a:extLst>
          </p:cNvPr>
          <p:cNvPicPr>
            <a:picLocks noChangeAspect="1"/>
          </p:cNvPicPr>
          <p:nvPr userDrawn="1"/>
        </p:nvPicPr>
        <p:blipFill>
          <a:blip r:embed="rId12"/>
          <a:srcRect l="2006" t="665" r="1039"/>
          <a:stretch>
            <a:fillRect/>
          </a:stretch>
        </p:blipFill>
        <p:spPr>
          <a:xfrm>
            <a:off x="1894509" y="54806"/>
            <a:ext cx="516440" cy="180000"/>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10" name="Picture 2" descr="Lexogen at the Swiss Biotech Day">
            <a:extLst>
              <a:ext uri="{FF2B5EF4-FFF2-40B4-BE49-F238E27FC236}">
                <a16:creationId xmlns:a16="http://schemas.microsoft.com/office/drawing/2014/main" id="{EC856E50-62E9-D204-637B-834637ED8A4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12655" y="58745"/>
            <a:ext cx="590055" cy="167286"/>
          </a:xfrm>
          <a:prstGeom prst="rect">
            <a:avLst/>
          </a:prstGeom>
          <a:noFill/>
          <a:extLst>
            <a:ext uri="{909E8E84-426E-40DD-AFC4-6F175D3DCCD1}">
              <a14:hiddenFill xmlns:a14="http://schemas.microsoft.com/office/drawing/2010/main">
                <a:solidFill>
                  <a:srgbClr val="FFFFFF"/>
                </a:solidFill>
              </a14:hiddenFill>
            </a:ext>
          </a:extLst>
        </p:spPr>
      </p:pic>
      <p:pic>
        <p:nvPicPr>
          <p:cNvPr id="44" name="图片 14">
            <a:extLst>
              <a:ext uri="{FF2B5EF4-FFF2-40B4-BE49-F238E27FC236}">
                <a16:creationId xmlns:a16="http://schemas.microsoft.com/office/drawing/2014/main" id="{7C0DD778-5932-4603-BEC2-1B199C36207F}"/>
              </a:ext>
            </a:extLst>
          </p:cNvPr>
          <p:cNvPicPr>
            <a:picLocks noChangeAspect="1"/>
          </p:cNvPicPr>
          <p:nvPr userDrawn="1"/>
        </p:nvPicPr>
        <p:blipFill>
          <a:blip r:embed="rId7"/>
          <a:stretch>
            <a:fillRect/>
          </a:stretch>
        </p:blipFill>
        <p:spPr>
          <a:xfrm>
            <a:off x="540006" y="9772940"/>
            <a:ext cx="766418" cy="252879"/>
          </a:xfrm>
          <a:prstGeom prst="rect">
            <a:avLst/>
          </a:prstGeom>
        </p:spPr>
      </p:pic>
      <p:grpSp>
        <p:nvGrpSpPr>
          <p:cNvPr id="45" name="Group 19">
            <a:extLst>
              <a:ext uri="{FF2B5EF4-FFF2-40B4-BE49-F238E27FC236}">
                <a16:creationId xmlns:a16="http://schemas.microsoft.com/office/drawing/2014/main" id="{0DE5C923-E67E-4705-84E8-B69C69A6BE81}"/>
              </a:ext>
            </a:extLst>
          </p:cNvPr>
          <p:cNvGrpSpPr/>
          <p:nvPr userDrawn="1"/>
        </p:nvGrpSpPr>
        <p:grpSpPr>
          <a:xfrm>
            <a:off x="1355716" y="9772940"/>
            <a:ext cx="610648" cy="252879"/>
            <a:chOff x="2561030" y="9647587"/>
            <a:chExt cx="892417" cy="316706"/>
          </a:xfrm>
        </p:grpSpPr>
        <p:sp>
          <p:nvSpPr>
            <p:cNvPr id="46" name="Rounded Rectangle 20">
              <a:extLst>
                <a:ext uri="{FF2B5EF4-FFF2-40B4-BE49-F238E27FC236}">
                  <a16:creationId xmlns:a16="http://schemas.microsoft.com/office/drawing/2014/main" id="{2333BB2E-CE2D-496B-A57A-D21CA2E185F6}"/>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21">
              <a:extLst>
                <a:ext uri="{FF2B5EF4-FFF2-40B4-BE49-F238E27FC236}">
                  <a16:creationId xmlns:a16="http://schemas.microsoft.com/office/drawing/2014/main" id="{DB13A6C8-FA94-4DB1-A692-23EB93763E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48" name="Group 22">
            <a:extLst>
              <a:ext uri="{FF2B5EF4-FFF2-40B4-BE49-F238E27FC236}">
                <a16:creationId xmlns:a16="http://schemas.microsoft.com/office/drawing/2014/main" id="{4ACAC7F4-6B33-4E60-9D87-B413838995F2}"/>
              </a:ext>
            </a:extLst>
          </p:cNvPr>
          <p:cNvGrpSpPr/>
          <p:nvPr userDrawn="1"/>
        </p:nvGrpSpPr>
        <p:grpSpPr>
          <a:xfrm>
            <a:off x="2743910" y="9765317"/>
            <a:ext cx="658671" cy="268124"/>
            <a:chOff x="3693825" y="827463"/>
            <a:chExt cx="579872" cy="220903"/>
          </a:xfrm>
        </p:grpSpPr>
        <p:sp>
          <p:nvSpPr>
            <p:cNvPr id="49" name="Rounded Rectangle 23">
              <a:extLst>
                <a:ext uri="{FF2B5EF4-FFF2-40B4-BE49-F238E27FC236}">
                  <a16:creationId xmlns:a16="http://schemas.microsoft.com/office/drawing/2014/main" id="{C416667E-B859-4153-BEA6-C4CFBDC3F0E2}"/>
                </a:ext>
              </a:extLst>
            </p:cNvPr>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24">
              <a:extLst>
                <a:ext uri="{FF2B5EF4-FFF2-40B4-BE49-F238E27FC236}">
                  <a16:creationId xmlns:a16="http://schemas.microsoft.com/office/drawing/2014/main" id="{CC853067-83B7-422E-8546-FA8EE120549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51" name="Picture 25">
            <a:extLst>
              <a:ext uri="{FF2B5EF4-FFF2-40B4-BE49-F238E27FC236}">
                <a16:creationId xmlns:a16="http://schemas.microsoft.com/office/drawing/2014/main" id="{003F0C26-EA8C-48D1-8BF4-0CA753436478}"/>
              </a:ext>
            </a:extLst>
          </p:cNvPr>
          <p:cNvPicPr>
            <a:picLocks noChangeAspect="1"/>
          </p:cNvPicPr>
          <p:nvPr userDrawn="1"/>
        </p:nvPicPr>
        <p:blipFill>
          <a:blip r:embed="rId12"/>
          <a:srcRect l="2006" t="665" r="1039"/>
          <a:stretch>
            <a:fillRect/>
          </a:stretch>
        </p:blipFill>
        <p:spPr>
          <a:xfrm>
            <a:off x="2015656" y="9774218"/>
            <a:ext cx="718202" cy="250322"/>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52" name="Picture 2" descr="Lexogen at the Swiss Biotech Day">
            <a:extLst>
              <a:ext uri="{FF2B5EF4-FFF2-40B4-BE49-F238E27FC236}">
                <a16:creationId xmlns:a16="http://schemas.microsoft.com/office/drawing/2014/main" id="{00CA0413-6A42-4407-903B-5A58BFDE229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354606" y="9448471"/>
            <a:ext cx="891957" cy="252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12"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jpeg"/><Relationship Id="rId4" Type="http://schemas.openxmlformats.org/officeDocument/2006/relationships/image" Target="../media/image1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19.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13.png"/><Relationship Id="rId5" Type="http://schemas.openxmlformats.org/officeDocument/2006/relationships/image" Target="../media/image17.png"/><Relationship Id="rId10" Type="http://schemas.microsoft.com/office/2007/relationships/hdphoto" Target="../media/hdphoto1.wdp"/><Relationship Id="rId4" Type="http://schemas.openxmlformats.org/officeDocument/2006/relationships/image" Target="../media/image16.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30251" y="3758009"/>
            <a:ext cx="3518129"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zh-CN"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Ryan A. Flynn</a:t>
            </a:r>
            <a:endPar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Department of Stem Cell and Regenerative Biology</a:t>
            </a:r>
          </a:p>
          <a:p>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Harvard University</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Boston Children's Hospital</a:t>
            </a:r>
          </a:p>
          <a:p>
            <a:endParaRPr lang="en-US"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13" name="TextBox 12"/>
          <p:cNvSpPr txBox="1"/>
          <p:nvPr/>
        </p:nvSpPr>
        <p:spPr>
          <a:xfrm>
            <a:off x="52070" y="4310384"/>
            <a:ext cx="3496310" cy="1854200"/>
          </a:xfrm>
          <a:prstGeom prst="rect">
            <a:avLst/>
          </a:prstGeom>
          <a:noFill/>
        </p:spPr>
        <p:txBody>
          <a:bodyPr wrap="square">
            <a:noAutofit/>
          </a:bodyPr>
          <a:lstStyle/>
          <a:p>
            <a:r>
              <a:rPr lang="en-GB" sz="1000" b="1" dirty="0">
                <a:solidFill>
                  <a:schemeClr val="lt1"/>
                </a:solidFill>
                <a:effectLst>
                  <a:outerShdw blurRad="373812" dist="38100" algn="l" rotWithShape="0">
                    <a:prstClr val="black"/>
                  </a:outerShdw>
                </a:effectLst>
                <a:latin typeface="Calibri" panose="020F0502020204030204"/>
                <a:cs typeface="Calibri" panose="020F0502020204030204"/>
              </a:rPr>
              <a:t>Abstract:</a:t>
            </a:r>
          </a:p>
          <a:p>
            <a:pPr algn="just"/>
            <a:r>
              <a:rPr lang="en-US" altLang="zh-CN" sz="800" dirty="0">
                <a:solidFill>
                  <a:schemeClr val="bg1"/>
                </a:solidFill>
                <a:latin typeface="Microsoft YaHei UI" panose="020B0503020204020204" pitchFamily="34" charset="-122"/>
                <a:ea typeface="Microsoft YaHei UI" panose="020B0503020204020204" pitchFamily="34" charset="-122"/>
              </a:rPr>
              <a:t>Glycans modify lipids and proteins to mediate inter- and intramolecular interactions across all domains of life. RNA is not thought to be a major target of glycosylation. Here, we challenge this view with evidence that mammals use RNA as a third scaffold for glycosylation. Using chemical and biochemical approaches, we found that conserved small noncoding RNAs bear sialylated glycans. These ‘‘glycoRNAs’’ were present in multiple cell types and mammalian species, in cultured cells, and in vivo. GlycoRNA assembly depends on canonical N-glycan biosynthetic machinery and results in structures enriched in sialic acid and fucose. Analysis of living cells revealed that the majority of glycoRNAs were present on the cell surface and can interact with anti-dsRNA antibodies and members of the </a:t>
            </a:r>
            <a:r>
              <a:rPr lang="en-US" altLang="zh-CN" sz="800" dirty="0" err="1">
                <a:solidFill>
                  <a:schemeClr val="bg1"/>
                </a:solidFill>
                <a:latin typeface="Microsoft YaHei UI" panose="020B0503020204020204" pitchFamily="34" charset="-122"/>
                <a:ea typeface="Microsoft YaHei UI" panose="020B0503020204020204" pitchFamily="34" charset="-122"/>
              </a:rPr>
              <a:t>Siglec</a:t>
            </a:r>
            <a:r>
              <a:rPr lang="en-US" altLang="zh-CN" sz="800" dirty="0">
                <a:solidFill>
                  <a:schemeClr val="bg1"/>
                </a:solidFill>
                <a:latin typeface="Microsoft YaHei UI" panose="020B0503020204020204" pitchFamily="34" charset="-122"/>
                <a:ea typeface="Microsoft YaHei UI" panose="020B0503020204020204" pitchFamily="34" charset="-122"/>
              </a:rPr>
              <a:t> receptor family. New chemical tools and insights into the molecular nature of glycoRNAs will be presented, which help to solidify the existence of a direct interface between RNA biology and glycobiology, and an expanded role for RNA in extracellular biology.</a:t>
            </a:r>
            <a:endParaRPr lang="en-GB" sz="800" dirty="0">
              <a:solidFill>
                <a:schemeClr val="bg1"/>
              </a:solidFill>
              <a:latin typeface="Microsoft YaHei UI" panose="020B0503020204020204" pitchFamily="34" charset="-122"/>
              <a:ea typeface="Microsoft YaHei UI" panose="020B0503020204020204" pitchFamily="34" charset="-122"/>
            </a:endParaRPr>
          </a:p>
        </p:txBody>
      </p:sp>
      <p:sp>
        <p:nvSpPr>
          <p:cNvPr id="9" name="Google Shape;133;p25"/>
          <p:cNvSpPr/>
          <p:nvPr/>
        </p:nvSpPr>
        <p:spPr>
          <a:xfrm>
            <a:off x="-48895" y="979170"/>
            <a:ext cx="3658870" cy="354965"/>
          </a:xfrm>
          <a:prstGeom prst="rect">
            <a:avLst/>
          </a:prstGeom>
          <a:noFill/>
          <a:ln>
            <a:noFill/>
          </a:ln>
        </p:spPr>
        <p:txBody>
          <a:bodyPr spcFirstLastPara="1" wrap="square" lIns="86550" tIns="43250" rIns="86550" bIns="43250" anchor="ctr" anchorCtr="0">
            <a:noAutofit/>
          </a:bodyPr>
          <a:lstStyle/>
          <a:p>
            <a:pPr lvl="0" algn="ctr"/>
            <a:r>
              <a:rPr lang="en-US" sz="1200" b="1" dirty="0" err="1">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GlycoRNA</a:t>
            </a:r>
            <a:r>
              <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 Biology on the Cell Surface</a:t>
            </a:r>
          </a:p>
        </p:txBody>
      </p:sp>
      <p:sp>
        <p:nvSpPr>
          <p:cNvPr id="10" name="Google Shape;138;p25"/>
          <p:cNvSpPr txBox="1"/>
          <p:nvPr/>
        </p:nvSpPr>
        <p:spPr>
          <a:xfrm>
            <a:off x="1525281" y="1659097"/>
            <a:ext cx="2049005" cy="1564672"/>
          </a:xfrm>
          <a:prstGeom prst="rect">
            <a:avLst/>
          </a:prstGeom>
        </p:spPr>
        <p:txBody>
          <a:bodyPr spcFirstLastPara="1" wrap="square" lIns="86550" tIns="43250" rIns="86550" bIns="43250" anchor="t" anchorCtr="0">
            <a:spAutoFit/>
          </a:bodyPr>
          <a:lstStyle/>
          <a:p>
            <a:pPr>
              <a:lnSpc>
                <a:spcPct val="150000"/>
              </a:lnSpc>
            </a:pPr>
            <a:r>
              <a:rPr lang="zh-CN" altLang="zh-CN" sz="800" b="1" dirty="0">
                <a:solidFill>
                  <a:schemeClr val="bg1"/>
                </a:solidFill>
              </a:rPr>
              <a:t>Time</a:t>
            </a:r>
            <a:r>
              <a:rPr lang="en-US" altLang="zh-CN" sz="800" b="1" dirty="0">
                <a:solidFill>
                  <a:schemeClr val="bg1"/>
                </a:solidFill>
              </a:rPr>
              <a:t> (China):   </a:t>
            </a:r>
            <a:r>
              <a:rPr lang="zh-CN" altLang="zh-CN" sz="800" b="1" dirty="0">
                <a:solidFill>
                  <a:schemeClr val="bg1"/>
                </a:solidFill>
              </a:rPr>
              <a:t>202</a:t>
            </a:r>
            <a:r>
              <a:rPr lang="en-GB" altLang="zh-CN" sz="800" b="1" dirty="0">
                <a:solidFill>
                  <a:schemeClr val="bg1"/>
                </a:solidFill>
              </a:rPr>
              <a:t>4</a:t>
            </a:r>
            <a:r>
              <a:rPr lang="zh-CN" altLang="zh-CN" sz="800" b="1" dirty="0">
                <a:solidFill>
                  <a:schemeClr val="bg1"/>
                </a:solidFill>
              </a:rPr>
              <a:t>-</a:t>
            </a:r>
            <a:r>
              <a:rPr lang="en-US" altLang="zh-CN" sz="800" b="1" dirty="0">
                <a:solidFill>
                  <a:schemeClr val="bg1"/>
                </a:solidFill>
              </a:rPr>
              <a:t>12-17</a:t>
            </a:r>
            <a:r>
              <a:rPr lang="zh-CN" altLang="en-US" sz="800" b="1" dirty="0">
                <a:solidFill>
                  <a:schemeClr val="bg1"/>
                </a:solidFill>
              </a:rPr>
              <a:t> </a:t>
            </a:r>
            <a:r>
              <a:rPr lang="en-US" altLang="zh-CN" sz="800" b="1" dirty="0">
                <a:solidFill>
                  <a:schemeClr val="bg1"/>
                </a:solidFill>
              </a:rPr>
              <a:t> 9:30 PM</a:t>
            </a:r>
          </a:p>
          <a:p>
            <a:pPr>
              <a:lnSpc>
                <a:spcPct val="150000"/>
              </a:lnSpc>
            </a:pPr>
            <a:r>
              <a:rPr lang="zh-CN" sz="800" b="1" dirty="0">
                <a:solidFill>
                  <a:schemeClr val="bg1"/>
                </a:solidFill>
              </a:rPr>
              <a:t>Time</a:t>
            </a:r>
            <a:r>
              <a:rPr lang="en-US" altLang="zh-CN" sz="800" b="1" dirty="0">
                <a:solidFill>
                  <a:schemeClr val="bg1"/>
                </a:solidFill>
              </a:rPr>
              <a:t> (ET):        </a:t>
            </a:r>
            <a:r>
              <a:rPr lang="zh-CN" sz="800" b="1" dirty="0">
                <a:solidFill>
                  <a:schemeClr val="bg1"/>
                </a:solidFill>
              </a:rPr>
              <a:t>202</a:t>
            </a:r>
            <a:r>
              <a:rPr lang="en-GB" altLang="zh-CN" sz="800" b="1" dirty="0">
                <a:solidFill>
                  <a:schemeClr val="bg1"/>
                </a:solidFill>
              </a:rPr>
              <a:t>4</a:t>
            </a:r>
            <a:r>
              <a:rPr lang="zh-CN" sz="800" b="1" dirty="0">
                <a:solidFill>
                  <a:schemeClr val="bg1"/>
                </a:solidFill>
              </a:rPr>
              <a:t>-</a:t>
            </a:r>
            <a:r>
              <a:rPr lang="en-US" altLang="zh-CN" sz="800" b="1" dirty="0">
                <a:solidFill>
                  <a:schemeClr val="bg1"/>
                </a:solidFill>
              </a:rPr>
              <a:t>12-17</a:t>
            </a:r>
            <a:r>
              <a:rPr lang="zh-CN" altLang="en-US" sz="800" b="1" dirty="0">
                <a:solidFill>
                  <a:schemeClr val="bg1"/>
                </a:solidFill>
              </a:rPr>
              <a:t> </a:t>
            </a:r>
            <a:r>
              <a:rPr lang="en-US" altLang="zh-CN" sz="800" b="1" dirty="0">
                <a:solidFill>
                  <a:schemeClr val="bg1"/>
                </a:solidFill>
              </a:rPr>
              <a:t> 8:30 AM</a:t>
            </a: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rPr>
              <a:t>Zoom meeting </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   </a:t>
            </a:r>
            <a:r>
              <a:rPr lang="en-US" altLang="zh-CN" sz="800" b="1" dirty="0">
                <a:solidFill>
                  <a:schemeClr val="bg1"/>
                </a:solidFill>
              </a:rPr>
              <a:t>859 6505 9477 </a:t>
            </a:r>
          </a:p>
          <a:p>
            <a:pPr>
              <a:lnSpc>
                <a:spcPct val="150000"/>
              </a:lnSpc>
            </a:pPr>
            <a:r>
              <a:rPr lang="en-GB" altLang="zh-CN" sz="800" b="1" dirty="0">
                <a:solidFill>
                  <a:schemeClr val="bg1"/>
                </a:solidFill>
                <a:latin typeface="Calibri" panose="020F0502020204030204"/>
                <a:cs typeface="Calibri" panose="020F0502020204030204"/>
              </a:rPr>
              <a:t>Passcode </a:t>
            </a:r>
            <a:r>
              <a:rPr lang="zh-CN" altLang="en-US"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123456</a:t>
            </a: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Zoom meeting link:</a:t>
            </a: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rPr>
              <a:t>https://us06web.zoom.us/j/85965059477?pwd=eV8b06lLV4vQgf1vNkaI57VsXoHB5R.1</a:t>
            </a:r>
          </a:p>
          <a:p>
            <a:pPr>
              <a:lnSpc>
                <a:spcPct val="150000"/>
              </a:lnSpc>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21" name="Google Shape;143;p25"/>
          <p:cNvSpPr/>
          <p:nvPr/>
        </p:nvSpPr>
        <p:spPr>
          <a:xfrm>
            <a:off x="859221" y="669245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5" name="Google Shape;142;p25"/>
          <p:cNvSpPr/>
          <p:nvPr/>
        </p:nvSpPr>
        <p:spPr>
          <a:xfrm>
            <a:off x="-477200" y="9378399"/>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26" name="Google Shape;139;p25"/>
          <p:cNvPicPr preferRelativeResize="0">
            <a:picLocks noChangeAspect="1"/>
          </p:cNvPicPr>
          <p:nvPr/>
        </p:nvPicPr>
        <p:blipFill rotWithShape="1">
          <a:blip r:embed="rId3"/>
          <a:srcRect/>
          <a:stretch>
            <a:fillRect/>
          </a:stretch>
        </p:blipFill>
        <p:spPr>
          <a:xfrm>
            <a:off x="92524" y="9664932"/>
            <a:ext cx="397269" cy="396000"/>
          </a:xfrm>
          <a:prstGeom prst="ellipse">
            <a:avLst/>
          </a:prstGeom>
          <a:noFill/>
          <a:ln>
            <a:noFill/>
          </a:ln>
        </p:spPr>
      </p:pic>
      <p:grpSp>
        <p:nvGrpSpPr>
          <p:cNvPr id="28" name="组合 27"/>
          <p:cNvGrpSpPr/>
          <p:nvPr/>
        </p:nvGrpSpPr>
        <p:grpSpPr>
          <a:xfrm>
            <a:off x="2688753" y="3194541"/>
            <a:ext cx="561610" cy="575816"/>
            <a:chOff x="1568" y="4604"/>
            <a:chExt cx="1134" cy="1134"/>
          </a:xfrm>
        </p:grpSpPr>
        <p:sp>
          <p:nvSpPr>
            <p:cNvPr id="33" name="Rectangle 50"/>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图片 22"/>
            <p:cNvPicPr>
              <a:picLocks noChangeAspect="1"/>
            </p:cNvPicPr>
            <p:nvPr/>
          </p:nvPicPr>
          <p:blipFill>
            <a:blip r:embed="rId4"/>
            <a:stretch>
              <a:fillRect/>
            </a:stretch>
          </p:blipFill>
          <p:spPr>
            <a:xfrm>
              <a:off x="1598" y="4640"/>
              <a:ext cx="1092" cy="1085"/>
            </a:xfrm>
            <a:prstGeom prst="rect">
              <a:avLst/>
            </a:prstGeom>
          </p:spPr>
        </p:pic>
      </p:grpSp>
      <p:pic>
        <p:nvPicPr>
          <p:cNvPr id="11" name="图片 10">
            <a:extLst>
              <a:ext uri="{FF2B5EF4-FFF2-40B4-BE49-F238E27FC236}">
                <a16:creationId xmlns:a16="http://schemas.microsoft.com/office/drawing/2014/main" id="{B34E1DF7-139E-431C-9AFC-44A3BF93DE1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45" b="99700" l="10000" r="94800">
                        <a14:foregroundMark x1="21997" y1="50135" x2="19941" y2="51179"/>
                        <a14:foregroundMark x1="27470" y1="47357" x2="25581" y2="48316"/>
                        <a14:foregroundMark x1="14099" y1="77024" x2="28000" y2="94753"/>
                        <a14:foregroundMark x1="28000" y1="94753" x2="58600" y2="97751"/>
                        <a14:foregroundMark x1="58600" y1="97751" x2="28200" y2="95802"/>
                        <a14:foregroundMark x1="28200" y1="95802" x2="74600" y2="99400"/>
                        <a14:foregroundMark x1="74600" y1="99400" x2="40400" y2="97151"/>
                        <a14:foregroundMark x1="40400" y1="97151" x2="77322" y2="98300"/>
                        <a14:foregroundMark x1="88152" y1="89899" x2="94800" y2="76762"/>
                        <a14:foregroundMark x1="94800" y1="76762" x2="88400" y2="54123"/>
                        <a14:foregroundMark x1="66328" y1="43050" x2="62400" y2="41079"/>
                        <a14:foregroundMark x1="88400" y1="54123" x2="74085" y2="46941"/>
                        <a14:foregroundMark x1="64965" y1="18891" x2="65000" y2="18591"/>
                        <a14:foregroundMark x1="64948" y1="19040" x2="64965" y2="18891"/>
                        <a14:foregroundMark x1="63018" y1="35726" x2="64948" y2="19040"/>
                        <a14:foregroundMark x1="62764" y1="37931" x2="62899" y2="36763"/>
                        <a14:foregroundMark x1="62512" y1="40106" x2="62705" y2="38440"/>
                        <a14:foregroundMark x1="62400" y1="41079" x2="62500" y2="40212"/>
                        <a14:foregroundMark x1="63776" y1="19040" x2="37600" y2="28636"/>
                        <a14:foregroundMark x1="64182" y1="18891" x2="63776" y2="19040"/>
                        <a14:foregroundMark x1="65000" y1="18591" x2="64182" y2="18891"/>
                        <a14:foregroundMark x1="37600" y1="28636" x2="38041" y2="29763"/>
                        <a14:foregroundMark x1="80291" y1="99512" x2="81000" y2="99700"/>
                        <a14:foregroundMark x1="42000" y1="89355" x2="77434" y2="98754"/>
                        <a14:foregroundMark x1="77269" y1="98081" x2="54400" y2="88156"/>
                        <a14:foregroundMark x1="81000" y1="99700" x2="80501" y2="99483"/>
                        <a14:foregroundMark x1="54400" y1="88156" x2="41000" y2="89655"/>
                        <a14:foregroundMark x1="20400" y1="51874" x2="14460" y2="72059"/>
                        <a14:foregroundMark x1="64200" y1="18441" x2="64200" y2="18441"/>
                        <a14:foregroundMark x1="64400" y1="18591" x2="64400" y2="18591"/>
                        <a14:foregroundMark x1="64400" y1="18741" x2="64400" y2="18741"/>
                        <a14:foregroundMark x1="65000" y1="18891" x2="65000" y2="18891"/>
                        <a14:foregroundMark x1="64600" y1="19040" x2="64600" y2="19040"/>
                        <a14:foregroundMark x1="64400" y1="19040" x2="64400" y2="19040"/>
                        <a14:foregroundMark x1="64400" y1="18891" x2="63800" y2="18291"/>
                        <a14:foregroundMark x1="64400" y1="21289" x2="63800" y2="18441"/>
                        <a14:backgroundMark x1="40000" y1="32984" x2="33000" y2="43328"/>
                        <a14:backgroundMark x1="38800" y1="32084" x2="38800" y2="32084"/>
                        <a14:backgroundMark x1="40200" y1="31784" x2="37800" y2="32384"/>
                        <a14:backgroundMark x1="68800" y1="43028" x2="67200" y2="43778"/>
                        <a14:backgroundMark x1="64000" y1="36882" x2="63000" y2="36882"/>
                        <a14:backgroundMark x1="71200" y1="43328" x2="67200" y2="43028"/>
                        <a14:backgroundMark x1="13503" y1="72118" x2="13200" y2="73163"/>
                        <a14:backgroundMark x1="19600" y1="51124" x2="19428" y2="51716"/>
                        <a14:backgroundMark x1="13200" y1="73163" x2="13521" y2="72121"/>
                        <a14:backgroundMark x1="24000" y1="47076" x2="20200" y2="48726"/>
                        <a14:backgroundMark x1="36400" y1="45577" x2="36200" y2="45577"/>
                        <a14:backgroundMark x1="36600" y1="44078" x2="26400" y2="46327"/>
                        <a14:backgroundMark x1="12400" y1="72264" x2="12400" y2="72864"/>
                        <a14:backgroundMark x1="14800" y1="72114" x2="13400" y2="76912"/>
                        <a14:backgroundMark x1="83000" y1="93253" x2="84400" y2="98951"/>
                        <a14:backgroundMark x1="91000" y1="93703" x2="85400" y2="92804"/>
                        <a14:backgroundMark x1="71400" y1="45577" x2="66600" y2="43478"/>
                        <a14:backgroundMark x1="63000" y1="37931" x2="63000" y2="37931"/>
                        <a14:backgroundMark x1="62000" y1="37931" x2="62000" y2="37931"/>
                        <a14:backgroundMark x1="63000" y1="38081" x2="62400" y2="38081"/>
                        <a14:backgroundMark x1="66200" y1="43178" x2="66200" y2="43178"/>
                        <a14:backgroundMark x1="66600" y1="43178" x2="66600" y2="43178"/>
                        <a14:backgroundMark x1="65800" y1="18591" x2="65800" y2="18591"/>
                        <a14:backgroundMark x1="65400" y1="18891" x2="65400" y2="18891"/>
                        <a14:backgroundMark x1="64400" y1="18591" x2="64400" y2="18591"/>
                        <a14:backgroundMark x1="65000" y1="18591" x2="65000" y2="18591"/>
                        <a14:backgroundMark x1="65600" y1="19040" x2="65600" y2="19040"/>
                      </a14:backgroundRemoval>
                    </a14:imgEffect>
                  </a14:imgLayer>
                </a14:imgProps>
              </a:ext>
            </a:extLst>
          </a:blip>
          <a:stretch>
            <a:fillRect/>
          </a:stretch>
        </p:blipFill>
        <p:spPr>
          <a:xfrm>
            <a:off x="-177209" y="1333294"/>
            <a:ext cx="1742027" cy="2323864"/>
          </a:xfrm>
          <a:prstGeom prst="rect">
            <a:avLst/>
          </a:prstGeom>
        </p:spPr>
      </p:pic>
      <p:pic>
        <p:nvPicPr>
          <p:cNvPr id="12" name="图片 11">
            <a:extLst>
              <a:ext uri="{FF2B5EF4-FFF2-40B4-BE49-F238E27FC236}">
                <a16:creationId xmlns:a16="http://schemas.microsoft.com/office/drawing/2014/main" id="{39888753-E505-46E7-870F-588A53BACF11}"/>
              </a:ext>
            </a:extLst>
          </p:cNvPr>
          <p:cNvPicPr>
            <a:picLocks noChangeAspect="1"/>
          </p:cNvPicPr>
          <p:nvPr/>
        </p:nvPicPr>
        <p:blipFill>
          <a:blip r:embed="rId7"/>
          <a:stretch>
            <a:fillRect/>
          </a:stretch>
        </p:blipFill>
        <p:spPr>
          <a:xfrm>
            <a:off x="1984339" y="3197871"/>
            <a:ext cx="565444" cy="565444"/>
          </a:xfrm>
          <a:prstGeom prst="rect">
            <a:avLst/>
          </a:prstGeom>
        </p:spPr>
      </p:pic>
      <p:grpSp>
        <p:nvGrpSpPr>
          <p:cNvPr id="17" name="组合 16">
            <a:extLst>
              <a:ext uri="{FF2B5EF4-FFF2-40B4-BE49-F238E27FC236}">
                <a16:creationId xmlns:a16="http://schemas.microsoft.com/office/drawing/2014/main" id="{8FDA50E1-9A13-44C4-B2CB-8CAD2B125506}"/>
              </a:ext>
            </a:extLst>
          </p:cNvPr>
          <p:cNvGrpSpPr/>
          <p:nvPr/>
        </p:nvGrpSpPr>
        <p:grpSpPr>
          <a:xfrm>
            <a:off x="174561" y="6962555"/>
            <a:ext cx="3101187" cy="2515184"/>
            <a:chOff x="174561" y="6962555"/>
            <a:chExt cx="3101187" cy="2515184"/>
          </a:xfrm>
        </p:grpSpPr>
        <p:grpSp>
          <p:nvGrpSpPr>
            <p:cNvPr id="6" name="组合 5">
              <a:extLst>
                <a:ext uri="{FF2B5EF4-FFF2-40B4-BE49-F238E27FC236}">
                  <a16:creationId xmlns:a16="http://schemas.microsoft.com/office/drawing/2014/main" id="{8C274F55-D942-4CE9-942A-9AEBCC4D221D}"/>
                </a:ext>
              </a:extLst>
            </p:cNvPr>
            <p:cNvGrpSpPr/>
            <p:nvPr/>
          </p:nvGrpSpPr>
          <p:grpSpPr>
            <a:xfrm>
              <a:off x="1258283" y="8153480"/>
              <a:ext cx="1117499" cy="1303277"/>
              <a:chOff x="2209602" y="8179211"/>
              <a:chExt cx="1117499" cy="1303277"/>
            </a:xfrm>
          </p:grpSpPr>
          <p:sp>
            <p:nvSpPr>
              <p:cNvPr id="67" name="Google Shape;160;p25">
                <a:extLst>
                  <a:ext uri="{FF2B5EF4-FFF2-40B4-BE49-F238E27FC236}">
                    <a16:creationId xmlns:a16="http://schemas.microsoft.com/office/drawing/2014/main" id="{110C54AB-4F9A-4A30-8423-1E0F1ADFD223}"/>
                  </a:ext>
                </a:extLst>
              </p:cNvPr>
              <p:cNvSpPr txBox="1"/>
              <p:nvPr/>
            </p:nvSpPr>
            <p:spPr>
              <a:xfrm>
                <a:off x="2209602" y="8979304"/>
                <a:ext cx="1117499"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en-US" altLang="zh-CN" sz="800" b="1"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Yixuan (Axe) Xie</a:t>
                </a:r>
              </a:p>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en-US" altLang="zh-CN"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Greater Bay Area Institute of Precision Medicine (Guangzhou)</a:t>
                </a:r>
              </a:p>
            </p:txBody>
          </p:sp>
          <p:sp>
            <p:nvSpPr>
              <p:cNvPr id="61" name="Oval 17">
                <a:extLst>
                  <a:ext uri="{FF2B5EF4-FFF2-40B4-BE49-F238E27FC236}">
                    <a16:creationId xmlns:a16="http://schemas.microsoft.com/office/drawing/2014/main" id="{1DF4465D-1583-4723-A386-BB53E0DBD5C7}"/>
                  </a:ext>
                </a:extLst>
              </p:cNvPr>
              <p:cNvSpPr/>
              <p:nvPr/>
            </p:nvSpPr>
            <p:spPr>
              <a:xfrm>
                <a:off x="2419382" y="817921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组合 37">
              <a:extLst>
                <a:ext uri="{FF2B5EF4-FFF2-40B4-BE49-F238E27FC236}">
                  <a16:creationId xmlns:a16="http://schemas.microsoft.com/office/drawing/2014/main" id="{D8876F56-8490-4914-B67B-9E1CC7B4530B}"/>
                </a:ext>
              </a:extLst>
            </p:cNvPr>
            <p:cNvGrpSpPr/>
            <p:nvPr/>
          </p:nvGrpSpPr>
          <p:grpSpPr>
            <a:xfrm>
              <a:off x="1262740" y="6962555"/>
              <a:ext cx="1035600" cy="1212408"/>
              <a:chOff x="531092" y="8144172"/>
              <a:chExt cx="1035600" cy="1212408"/>
            </a:xfrm>
          </p:grpSpPr>
          <p:sp>
            <p:nvSpPr>
              <p:cNvPr id="39" name="Google Shape;159;p25">
                <a:extLst>
                  <a:ext uri="{FF2B5EF4-FFF2-40B4-BE49-F238E27FC236}">
                    <a16:creationId xmlns:a16="http://schemas.microsoft.com/office/drawing/2014/main" id="{5FF51230-1D48-4067-95D6-5F70465498B4}"/>
                  </a:ext>
                </a:extLst>
              </p:cNvPr>
              <p:cNvSpPr txBox="1"/>
              <p:nvPr/>
            </p:nvSpPr>
            <p:spPr>
              <a:xfrm>
                <a:off x="531092" y="894188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 </a:t>
                </a: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lang="en-US" sz="900" i="1" dirty="0">
                  <a:solidFill>
                    <a:schemeClr val="bg1"/>
                  </a:solidFill>
                </a:endParaRPr>
              </a:p>
            </p:txBody>
          </p:sp>
          <p:sp>
            <p:nvSpPr>
              <p:cNvPr id="40" name="Oval 47">
                <a:extLst>
                  <a:ext uri="{FF2B5EF4-FFF2-40B4-BE49-F238E27FC236}">
                    <a16:creationId xmlns:a16="http://schemas.microsoft.com/office/drawing/2014/main" id="{65554B0D-A09A-4DD1-91A3-C98E75CAA6FA}"/>
                  </a:ext>
                </a:extLst>
              </p:cNvPr>
              <p:cNvSpPr/>
              <p:nvPr/>
            </p:nvSpPr>
            <p:spPr>
              <a:xfrm>
                <a:off x="690406" y="814417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8" descr="A person wearing glasses and a suit&#10;&#10;Description automatically generated with medium confidence">
                <a:extLst>
                  <a:ext uri="{FF2B5EF4-FFF2-40B4-BE49-F238E27FC236}">
                    <a16:creationId xmlns:a16="http://schemas.microsoft.com/office/drawing/2014/main" id="{43BBF2DF-3B6B-4D1F-8C53-DD3F9F595B07}"/>
                  </a:ext>
                </a:extLst>
              </p:cNvPr>
              <p:cNvPicPr>
                <a:picLocks noChangeAspect="1"/>
              </p:cNvPicPr>
              <p:nvPr/>
            </p:nvPicPr>
            <p:blipFill>
              <a:blip r:embed="rId8"/>
              <a:srcRect r="400" b="308"/>
              <a:stretch>
                <a:fillRect/>
              </a:stretch>
            </p:blipFill>
            <p:spPr>
              <a:xfrm>
                <a:off x="729349" y="8181282"/>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44" name="组合 43">
              <a:extLst>
                <a:ext uri="{FF2B5EF4-FFF2-40B4-BE49-F238E27FC236}">
                  <a16:creationId xmlns:a16="http://schemas.microsoft.com/office/drawing/2014/main" id="{6496C9AA-337A-4F00-B0FA-CF2B72CE9370}"/>
                </a:ext>
              </a:extLst>
            </p:cNvPr>
            <p:cNvGrpSpPr/>
            <p:nvPr/>
          </p:nvGrpSpPr>
          <p:grpSpPr>
            <a:xfrm>
              <a:off x="2240148" y="8148794"/>
              <a:ext cx="1035600" cy="1222885"/>
              <a:chOff x="2282358" y="8149157"/>
              <a:chExt cx="1035600" cy="1222885"/>
            </a:xfrm>
          </p:grpSpPr>
          <p:sp>
            <p:nvSpPr>
              <p:cNvPr id="45" name="Google Shape;160;p25">
                <a:extLst>
                  <a:ext uri="{FF2B5EF4-FFF2-40B4-BE49-F238E27FC236}">
                    <a16:creationId xmlns:a16="http://schemas.microsoft.com/office/drawing/2014/main" id="{BA2A12C7-D310-4576-AFD2-6FB96D9FDAEE}"/>
                  </a:ext>
                </a:extLst>
              </p:cNvPr>
              <p:cNvSpPr txBox="1"/>
              <p:nvPr/>
            </p:nvSpPr>
            <p:spPr>
              <a:xfrm>
                <a:off x="2282358" y="8957343"/>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Jinkai</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nvGrpSpPr>
              <p:cNvPr id="46" name="Group 16">
                <a:extLst>
                  <a:ext uri="{FF2B5EF4-FFF2-40B4-BE49-F238E27FC236}">
                    <a16:creationId xmlns:a16="http://schemas.microsoft.com/office/drawing/2014/main" id="{D7C089A0-01D1-4709-AB3D-16A596E6CA58}"/>
                  </a:ext>
                </a:extLst>
              </p:cNvPr>
              <p:cNvGrpSpPr/>
              <p:nvPr/>
            </p:nvGrpSpPr>
            <p:grpSpPr>
              <a:xfrm>
                <a:off x="2450843" y="8149157"/>
                <a:ext cx="684000" cy="792000"/>
                <a:chOff x="5913033" y="3871168"/>
                <a:chExt cx="684000" cy="792000"/>
              </a:xfrm>
            </p:grpSpPr>
            <p:sp>
              <p:nvSpPr>
                <p:cNvPr id="47" name="Oval 17">
                  <a:extLst>
                    <a:ext uri="{FF2B5EF4-FFF2-40B4-BE49-F238E27FC236}">
                      <a16:creationId xmlns:a16="http://schemas.microsoft.com/office/drawing/2014/main" id="{4F87ED60-CDD6-4A49-A247-77D76DFCC425}"/>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18" descr="A person wearing glasses&#10;&#10;Description automatically generated with medium confidence">
                  <a:extLst>
                    <a:ext uri="{FF2B5EF4-FFF2-40B4-BE49-F238E27FC236}">
                      <a16:creationId xmlns:a16="http://schemas.microsoft.com/office/drawing/2014/main" id="{BF097190-75BE-48ED-BE90-F9719EAE5E56}"/>
                    </a:ext>
                  </a:extLst>
                </p:cNvPr>
                <p:cNvPicPr>
                  <a:picLocks noChangeAspect="1"/>
                </p:cNvPicPr>
                <p:nvPr/>
              </p:nvPicPr>
              <p:blipFill>
                <a:blip r:embed="rId9"/>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grpSp>
          <p:nvGrpSpPr>
            <p:cNvPr id="43" name="组合 42">
              <a:extLst>
                <a:ext uri="{FF2B5EF4-FFF2-40B4-BE49-F238E27FC236}">
                  <a16:creationId xmlns:a16="http://schemas.microsoft.com/office/drawing/2014/main" id="{C103A330-DAE0-4D7B-A5B5-3DECCDEE79F6}"/>
                </a:ext>
              </a:extLst>
            </p:cNvPr>
            <p:cNvGrpSpPr/>
            <p:nvPr/>
          </p:nvGrpSpPr>
          <p:grpSpPr>
            <a:xfrm>
              <a:off x="174561" y="8148794"/>
              <a:ext cx="1357500" cy="1328945"/>
              <a:chOff x="1203530" y="6748792"/>
              <a:chExt cx="1357500" cy="1328945"/>
            </a:xfrm>
          </p:grpSpPr>
          <p:sp>
            <p:nvSpPr>
              <p:cNvPr id="49" name="Google Shape;157;p25">
                <a:extLst>
                  <a:ext uri="{FF2B5EF4-FFF2-40B4-BE49-F238E27FC236}">
                    <a16:creationId xmlns:a16="http://schemas.microsoft.com/office/drawing/2014/main" id="{A979F0C7-C29A-4B61-9A27-92A57BB67D37}"/>
                  </a:ext>
                </a:extLst>
              </p:cNvPr>
              <p:cNvSpPr txBox="1"/>
              <p:nvPr/>
            </p:nvSpPr>
            <p:spPr>
              <a:xfrm>
                <a:off x="1203530" y="7556855"/>
                <a:ext cx="13575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Zhichao</a:t>
                </a:r>
                <a:r>
                  <a:rPr lang="en-US" altLang="zh-CN" sz="800" b="1" dirty="0">
                    <a:solidFill>
                      <a:schemeClr val="bg1"/>
                    </a:solidFill>
                  </a:rPr>
                  <a:t> Miao</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p:txBody>
          </p:sp>
          <p:sp>
            <p:nvSpPr>
              <p:cNvPr id="51" name="Oval 2">
                <a:extLst>
                  <a:ext uri="{FF2B5EF4-FFF2-40B4-BE49-F238E27FC236}">
                    <a16:creationId xmlns:a16="http://schemas.microsoft.com/office/drawing/2014/main" id="{AF8BF42D-FB29-4E13-8153-E6B6EF8B9EEC}"/>
                  </a:ext>
                </a:extLst>
              </p:cNvPr>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10">
                <a:extLst>
                  <a:ext uri="{FF2B5EF4-FFF2-40B4-BE49-F238E27FC236}">
                    <a16:creationId xmlns:a16="http://schemas.microsoft.com/office/drawing/2014/main" id="{4E78725A-B321-44A8-8F84-E19F0D852BD7}"/>
                  </a:ext>
                </a:extLst>
              </p:cNvPr>
              <p:cNvPicPr>
                <a:picLocks noChangeAspect="1"/>
              </p:cNvPicPr>
              <p:nvPr/>
            </p:nvPicPr>
            <p:blipFill rotWithShape="1">
              <a:blip r:embed="rId10"/>
              <a:srcRect l="10920" t="7031" r="9268" b="33081"/>
              <a:stretch/>
            </p:blipFill>
            <p:spPr>
              <a:xfrm>
                <a:off x="1565264" y="6785458"/>
                <a:ext cx="637108" cy="717083"/>
              </a:xfrm>
              <a:prstGeom prst="ellipse">
                <a:avLst/>
              </a:prstGeom>
            </p:spPr>
          </p:pic>
        </p:grpSp>
        <p:pic>
          <p:nvPicPr>
            <p:cNvPr id="16" name="图片 15">
              <a:extLst>
                <a:ext uri="{FF2B5EF4-FFF2-40B4-BE49-F238E27FC236}">
                  <a16:creationId xmlns:a16="http://schemas.microsoft.com/office/drawing/2014/main" id="{F06C4DC5-4E07-4A93-A5CB-8D5492FC12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839" b="92844" l="6389" r="98889">
                          <a14:foregroundMark x1="35833" y1="48301" x2="22778" y2="52773"/>
                          <a14:foregroundMark x1="22778" y1="52773" x2="36667" y2="56708"/>
                          <a14:foregroundMark x1="36667" y1="56708" x2="36111" y2="48301"/>
                          <a14:foregroundMark x1="16667" y1="55635" x2="6111" y2="61538"/>
                          <a14:foregroundMark x1="6111" y1="61538" x2="1389" y2="89624"/>
                          <a14:foregroundMark x1="1389" y1="89624" x2="4167" y2="98390"/>
                          <a14:foregroundMark x1="4167" y1="98390" x2="23333" y2="98748"/>
                          <a14:foregroundMark x1="23333" y1="98748" x2="38333" y2="96422"/>
                          <a14:foregroundMark x1="38333" y1="96422" x2="85278" y2="98032"/>
                          <a14:foregroundMark x1="85278" y1="98032" x2="97500" y2="93023"/>
                          <a14:foregroundMark x1="97500" y1="93023" x2="97778" y2="63148"/>
                          <a14:foregroundMark x1="97778" y1="63148" x2="89444" y2="61717"/>
                          <a14:foregroundMark x1="8333" y1="60644" x2="556" y2="97674"/>
                          <a14:foregroundMark x1="556" y1="97674" x2="47500" y2="99821"/>
                          <a14:foregroundMark x1="47500" y1="99821" x2="89444" y2="98927"/>
                          <a14:foregroundMark x1="89444" y1="98927" x2="80000" y2="91950"/>
                          <a14:foregroundMark x1="80000" y1="91950" x2="30278" y2="89445"/>
                          <a14:foregroundMark x1="30278" y1="89445" x2="17222" y2="85868"/>
                          <a14:foregroundMark x1="17222" y1="85868" x2="6389" y2="63506"/>
                          <a14:foregroundMark x1="1944" y1="93202" x2="32778" y2="93381"/>
                          <a14:foregroundMark x1="32778" y1="93381" x2="62778" y2="92844"/>
                          <a14:foregroundMark x1="62778" y1="92844" x2="76944" y2="92844"/>
                          <a14:foregroundMark x1="76944" y1="92844" x2="98889" y2="92665"/>
                        </a14:backgroundRemoval>
                      </a14:imgEffect>
                    </a14:imgLayer>
                  </a14:imgProps>
                </a:ext>
              </a:extLst>
            </a:blip>
            <a:srcRect l="8050" r="8887" b="29839"/>
            <a:stretch/>
          </p:blipFill>
          <p:spPr>
            <a:xfrm>
              <a:off x="1495848" y="8092136"/>
              <a:ext cx="617890" cy="810408"/>
            </a:xfrm>
            <a:prstGeom prst="ellipse">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3" name="Google Shape;133;p25"/>
          <p:cNvSpPr/>
          <p:nvPr/>
        </p:nvSpPr>
        <p:spPr>
          <a:xfrm>
            <a:off x="346710" y="919735"/>
            <a:ext cx="2957986" cy="355217"/>
          </a:xfrm>
          <a:prstGeom prst="rect">
            <a:avLst/>
          </a:prstGeom>
          <a:noFill/>
          <a:ln>
            <a:noFill/>
          </a:ln>
        </p:spPr>
        <p:txBody>
          <a:bodyPr spcFirstLastPara="1" wrap="square" lIns="86550" tIns="43250" rIns="86550" bIns="43250" anchor="ctr" anchorCtr="0">
            <a:noAutofit/>
          </a:bodyPr>
          <a:lstStyle/>
          <a:p>
            <a:pPr algn="ct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细胞表面糖基化</a:t>
            </a: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RNA</a:t>
            </a: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生物学</a:t>
            </a:r>
            <a:endParaRPr lang="zh-CN"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endParaRPr>
          </a:p>
        </p:txBody>
      </p:sp>
      <p:sp>
        <p:nvSpPr>
          <p:cNvPr id="10" name="TextBox 9"/>
          <p:cNvSpPr txBox="1"/>
          <p:nvPr/>
        </p:nvSpPr>
        <p:spPr>
          <a:xfrm>
            <a:off x="35226" y="4313702"/>
            <a:ext cx="3538855" cy="1969770"/>
          </a:xfrm>
          <a:prstGeom prst="rect">
            <a:avLst/>
          </a:prstGeom>
          <a:noFill/>
        </p:spPr>
        <p:txBody>
          <a:bodyPr wrap="square">
            <a:noAutofit/>
          </a:bodyPr>
          <a:lstStyle/>
          <a:p>
            <a:r>
              <a:rPr lang="zh-CN" altLang="en-US" sz="1000" b="1" dirty="0">
                <a:solidFill>
                  <a:schemeClr val="lt1"/>
                </a:solidFill>
                <a:effectLst>
                  <a:outerShdw blurRad="373812" dist="38100" algn="l" rotWithShape="0">
                    <a:prstClr val="black"/>
                  </a:outerShdw>
                </a:effectLst>
                <a:latin typeface="Calibri" panose="020F0502020204030204"/>
                <a:ea typeface="SimHei" pitchFamily="49" charset="-122"/>
                <a:cs typeface="Calibri" panose="020F0502020204030204"/>
              </a:rPr>
              <a:t>摘要</a:t>
            </a:r>
            <a:r>
              <a:rPr lang="zh-CN" altLang="en-US" sz="1000" dirty="0">
                <a:solidFill>
                  <a:schemeClr val="bg1"/>
                </a:solidFill>
                <a:latin typeface="SimHei" pitchFamily="49" charset="-122"/>
                <a:ea typeface="SimHei" pitchFamily="49" charset="-122"/>
              </a:rPr>
              <a:t>：</a:t>
            </a:r>
            <a:endParaRPr lang="en-US" altLang="zh-CN" sz="1000" dirty="0">
              <a:solidFill>
                <a:schemeClr val="bg1"/>
              </a:solidFill>
              <a:latin typeface="SimHei" pitchFamily="49" charset="-122"/>
              <a:ea typeface="SimHei" pitchFamily="49" charset="-122"/>
            </a:endParaRPr>
          </a:p>
          <a:p>
            <a:pPr algn="just"/>
            <a:r>
              <a:rPr lang="zh-CN" altLang="en-US" sz="900" dirty="0">
                <a:solidFill>
                  <a:schemeClr val="bg1"/>
                </a:solidFill>
                <a:latin typeface="Microsoft YaHei UI" panose="020B0503020204020204" pitchFamily="34" charset="-122"/>
                <a:ea typeface="Microsoft YaHei UI" panose="020B0503020204020204" pitchFamily="34" charset="-122"/>
              </a:rPr>
              <a:t>糖质可以修饰脂质和蛋白质，调节所有生命领域的分子间和分子内的相互作用。而通常人们认为，</a:t>
            </a:r>
            <a:r>
              <a:rPr lang="en-US" altLang="zh-CN" sz="900" dirty="0">
                <a:solidFill>
                  <a:schemeClr val="bg1"/>
                </a:solidFill>
                <a:latin typeface="Microsoft YaHei UI" panose="020B0503020204020204" pitchFamily="34" charset="-122"/>
                <a:ea typeface="Microsoft YaHei UI" panose="020B0503020204020204" pitchFamily="34" charset="-122"/>
              </a:rPr>
              <a:t>RNA</a:t>
            </a:r>
            <a:r>
              <a:rPr lang="zh-CN" altLang="en-US" sz="900" dirty="0">
                <a:solidFill>
                  <a:schemeClr val="bg1"/>
                </a:solidFill>
                <a:latin typeface="Microsoft YaHei UI" panose="020B0503020204020204" pitchFamily="34" charset="-122"/>
                <a:ea typeface="Microsoft YaHei UI" panose="020B0503020204020204" pitchFamily="34" charset="-122"/>
              </a:rPr>
              <a:t>不是糖基化的主要载体。在我们的研究中，有足够的证据表明哺乳动物可以将</a:t>
            </a:r>
            <a:r>
              <a:rPr lang="en-US" altLang="zh-CN" sz="900" dirty="0">
                <a:solidFill>
                  <a:schemeClr val="bg1"/>
                </a:solidFill>
                <a:latin typeface="Microsoft YaHei UI" panose="020B0503020204020204" pitchFamily="34" charset="-122"/>
                <a:ea typeface="Microsoft YaHei UI" panose="020B0503020204020204" pitchFamily="34" charset="-122"/>
              </a:rPr>
              <a:t>RNA</a:t>
            </a:r>
            <a:r>
              <a:rPr lang="zh-CN" altLang="en-US" sz="900" dirty="0">
                <a:solidFill>
                  <a:schemeClr val="bg1"/>
                </a:solidFill>
                <a:latin typeface="Microsoft YaHei UI" panose="020B0503020204020204" pitchFamily="34" charset="-122"/>
                <a:ea typeface="Microsoft YaHei UI" panose="020B0503020204020204" pitchFamily="34" charset="-122"/>
              </a:rPr>
              <a:t>作为第三种糖基化的生物分子，这挑战了传统的生物学理念。通过化学和生化方法，我们发现保守的小非编码</a:t>
            </a:r>
            <a:r>
              <a:rPr lang="en-US" altLang="zh-CN" sz="900" dirty="0">
                <a:solidFill>
                  <a:schemeClr val="bg1"/>
                </a:solidFill>
                <a:latin typeface="Microsoft YaHei UI" panose="020B0503020204020204" pitchFamily="34" charset="-122"/>
                <a:ea typeface="Microsoft YaHei UI" panose="020B0503020204020204" pitchFamily="34" charset="-122"/>
              </a:rPr>
              <a:t>RNA</a:t>
            </a:r>
            <a:r>
              <a:rPr lang="zh-CN" altLang="en-US" sz="900" dirty="0">
                <a:solidFill>
                  <a:schemeClr val="bg1"/>
                </a:solidFill>
                <a:latin typeface="Microsoft YaHei UI" panose="020B0503020204020204" pitchFamily="34" charset="-122"/>
                <a:ea typeface="Microsoft YaHei UI" panose="020B0503020204020204" pitchFamily="34" charset="-122"/>
              </a:rPr>
              <a:t>带有唾液酸化糖质分子。这些“糖</a:t>
            </a:r>
            <a:r>
              <a:rPr lang="en-US" altLang="zh-CN" sz="900" dirty="0">
                <a:solidFill>
                  <a:schemeClr val="bg1"/>
                </a:solidFill>
                <a:latin typeface="Microsoft YaHei UI" panose="020B0503020204020204" pitchFamily="34" charset="-122"/>
                <a:ea typeface="Microsoft YaHei UI" panose="020B0503020204020204" pitchFamily="34" charset="-122"/>
              </a:rPr>
              <a:t>RNA</a:t>
            </a:r>
            <a:r>
              <a:rPr lang="zh-CN" altLang="en-US" sz="900" dirty="0">
                <a:solidFill>
                  <a:schemeClr val="bg1"/>
                </a:solidFill>
                <a:latin typeface="Microsoft YaHei UI" panose="020B0503020204020204" pitchFamily="34" charset="-122"/>
                <a:ea typeface="Microsoft YaHei UI" panose="020B0503020204020204" pitchFamily="34" charset="-122"/>
              </a:rPr>
              <a:t>（</a:t>
            </a:r>
            <a:r>
              <a:rPr lang="en-US" altLang="zh-CN" sz="900" dirty="0">
                <a:solidFill>
                  <a:schemeClr val="bg1"/>
                </a:solidFill>
                <a:latin typeface="Microsoft YaHei UI" panose="020B0503020204020204" pitchFamily="34" charset="-122"/>
                <a:ea typeface="Microsoft YaHei UI" panose="020B0503020204020204" pitchFamily="34" charset="-122"/>
              </a:rPr>
              <a:t>glycoRNAs</a:t>
            </a:r>
            <a:r>
              <a:rPr lang="zh-CN" altLang="en-US" sz="900" dirty="0">
                <a:solidFill>
                  <a:schemeClr val="bg1"/>
                </a:solidFill>
                <a:latin typeface="Microsoft YaHei UI" panose="020B0503020204020204" pitchFamily="34" charset="-122"/>
                <a:ea typeface="Microsoft YaHei UI" panose="020B0503020204020204" pitchFamily="34" charset="-122"/>
              </a:rPr>
              <a:t>）“存在于多种细胞类型和哺乳动物物种中，在培养细胞和体内都有发现。糖基化</a:t>
            </a:r>
            <a:r>
              <a:rPr lang="en-US" altLang="zh-CN" sz="900" dirty="0">
                <a:solidFill>
                  <a:schemeClr val="bg1"/>
                </a:solidFill>
                <a:latin typeface="Microsoft YaHei UI" panose="020B0503020204020204" pitchFamily="34" charset="-122"/>
                <a:ea typeface="Microsoft YaHei UI" panose="020B0503020204020204" pitchFamily="34" charset="-122"/>
              </a:rPr>
              <a:t>RNA</a:t>
            </a:r>
            <a:r>
              <a:rPr lang="zh-CN" altLang="en-US" sz="900" dirty="0">
                <a:solidFill>
                  <a:schemeClr val="bg1"/>
                </a:solidFill>
                <a:latin typeface="Microsoft YaHei UI" panose="020B0503020204020204" pitchFamily="34" charset="-122"/>
                <a:ea typeface="Microsoft YaHei UI" panose="020B0503020204020204" pitchFamily="34" charset="-122"/>
              </a:rPr>
              <a:t>的合成依赖于经典的</a:t>
            </a:r>
            <a:r>
              <a:rPr lang="en-US" altLang="zh-CN" sz="900" dirty="0">
                <a:solidFill>
                  <a:schemeClr val="bg1"/>
                </a:solidFill>
                <a:latin typeface="Microsoft YaHei UI" panose="020B0503020204020204" pitchFamily="34" charset="-122"/>
                <a:ea typeface="Microsoft YaHei UI" panose="020B0503020204020204" pitchFamily="34" charset="-122"/>
              </a:rPr>
              <a:t>N-</a:t>
            </a:r>
            <a:r>
              <a:rPr lang="zh-CN" altLang="en-US" sz="900" dirty="0">
                <a:solidFill>
                  <a:schemeClr val="bg1"/>
                </a:solidFill>
                <a:latin typeface="Microsoft YaHei UI" panose="020B0503020204020204" pitchFamily="34" charset="-122"/>
                <a:ea typeface="Microsoft YaHei UI" panose="020B0503020204020204" pitchFamily="34" charset="-122"/>
              </a:rPr>
              <a:t>糖基生物合成机制，并使其糖质结构富含唾液酸和岩藻糖。通过对活细胞的分析显示，大多数糖基化</a:t>
            </a:r>
            <a:r>
              <a:rPr lang="en-US" altLang="zh-CN" sz="900" dirty="0">
                <a:solidFill>
                  <a:schemeClr val="bg1"/>
                </a:solidFill>
                <a:latin typeface="Microsoft YaHei UI" panose="020B0503020204020204" pitchFamily="34" charset="-122"/>
                <a:ea typeface="Microsoft YaHei UI" panose="020B0503020204020204" pitchFamily="34" charset="-122"/>
              </a:rPr>
              <a:t>RNA</a:t>
            </a:r>
            <a:r>
              <a:rPr lang="zh-CN" altLang="en-US" sz="900" dirty="0">
                <a:solidFill>
                  <a:schemeClr val="bg1"/>
                </a:solidFill>
                <a:latin typeface="Microsoft YaHei UI" panose="020B0503020204020204" pitchFamily="34" charset="-122"/>
                <a:ea typeface="Microsoft YaHei UI" panose="020B0503020204020204" pitchFamily="34" charset="-122"/>
              </a:rPr>
              <a:t>存在于细胞表面，并能与抗双链</a:t>
            </a:r>
            <a:r>
              <a:rPr lang="en-US" altLang="zh-CN" sz="900" dirty="0">
                <a:solidFill>
                  <a:schemeClr val="bg1"/>
                </a:solidFill>
                <a:latin typeface="Microsoft YaHei UI" panose="020B0503020204020204" pitchFamily="34" charset="-122"/>
                <a:ea typeface="Microsoft YaHei UI" panose="020B0503020204020204" pitchFamily="34" charset="-122"/>
              </a:rPr>
              <a:t>RNA</a:t>
            </a:r>
            <a:r>
              <a:rPr lang="zh-CN" altLang="en-US" sz="900" dirty="0">
                <a:solidFill>
                  <a:schemeClr val="bg1"/>
                </a:solidFill>
                <a:latin typeface="Microsoft YaHei UI" panose="020B0503020204020204" pitchFamily="34" charset="-122"/>
                <a:ea typeface="Microsoft YaHei UI" panose="020B0503020204020204" pitchFamily="34" charset="-122"/>
              </a:rPr>
              <a:t>抗体和小唾液酸受体家族的成员相互作用。在这次的报告中，将阐述新的化学工具和对糖</a:t>
            </a:r>
            <a:r>
              <a:rPr lang="en-US" altLang="zh-CN" sz="900" dirty="0">
                <a:solidFill>
                  <a:schemeClr val="bg1"/>
                </a:solidFill>
                <a:latin typeface="Microsoft YaHei UI" panose="020B0503020204020204" pitchFamily="34" charset="-122"/>
                <a:ea typeface="Microsoft YaHei UI" panose="020B0503020204020204" pitchFamily="34" charset="-122"/>
              </a:rPr>
              <a:t>RNA</a:t>
            </a:r>
            <a:r>
              <a:rPr lang="zh-CN" altLang="en-US" sz="900" dirty="0">
                <a:solidFill>
                  <a:schemeClr val="bg1"/>
                </a:solidFill>
                <a:latin typeface="Microsoft YaHei UI" panose="020B0503020204020204" pitchFamily="34" charset="-122"/>
                <a:ea typeface="Microsoft YaHei UI" panose="020B0503020204020204" pitchFamily="34" charset="-122"/>
              </a:rPr>
              <a:t>分子的解析，这有助于巩固</a:t>
            </a:r>
            <a:r>
              <a:rPr lang="en-US" altLang="zh-CN" sz="900" dirty="0">
                <a:solidFill>
                  <a:schemeClr val="bg1"/>
                </a:solidFill>
                <a:latin typeface="Microsoft YaHei UI" panose="020B0503020204020204" pitchFamily="34" charset="-122"/>
                <a:ea typeface="Microsoft YaHei UI" panose="020B0503020204020204" pitchFamily="34" charset="-122"/>
              </a:rPr>
              <a:t>RNA</a:t>
            </a:r>
            <a:r>
              <a:rPr lang="zh-CN" altLang="en-US" sz="900" dirty="0">
                <a:solidFill>
                  <a:schemeClr val="bg1"/>
                </a:solidFill>
                <a:latin typeface="Microsoft YaHei UI" panose="020B0503020204020204" pitchFamily="34" charset="-122"/>
                <a:ea typeface="Microsoft YaHei UI" panose="020B0503020204020204" pitchFamily="34" charset="-122"/>
              </a:rPr>
              <a:t>生物学和糖生物学之间的直接连接，以及扩展</a:t>
            </a:r>
            <a:r>
              <a:rPr lang="en-US" altLang="zh-CN" sz="900" dirty="0">
                <a:solidFill>
                  <a:schemeClr val="bg1"/>
                </a:solidFill>
                <a:latin typeface="Microsoft YaHei UI" panose="020B0503020204020204" pitchFamily="34" charset="-122"/>
                <a:ea typeface="Microsoft YaHei UI" panose="020B0503020204020204" pitchFamily="34" charset="-122"/>
              </a:rPr>
              <a:t>RNA</a:t>
            </a:r>
            <a:r>
              <a:rPr lang="zh-CN" altLang="en-US" sz="900" dirty="0">
                <a:solidFill>
                  <a:schemeClr val="bg1"/>
                </a:solidFill>
                <a:latin typeface="Microsoft YaHei UI" panose="020B0503020204020204" pitchFamily="34" charset="-122"/>
                <a:ea typeface="Microsoft YaHei UI" panose="020B0503020204020204" pitchFamily="34" charset="-122"/>
              </a:rPr>
              <a:t>在细胞外生物学中的作用。</a:t>
            </a:r>
            <a:endParaRPr sz="1000" dirty="0">
              <a:solidFill>
                <a:schemeClr val="bg1"/>
              </a:solidFill>
              <a:latin typeface="Microsoft YaHei UI" panose="020B0503020204020204" pitchFamily="34" charset="-122"/>
              <a:ea typeface="Microsoft YaHei UI" panose="020B0503020204020204" pitchFamily="34" charset="-122"/>
            </a:endParaRPr>
          </a:p>
        </p:txBody>
      </p:sp>
      <p:sp>
        <p:nvSpPr>
          <p:cNvPr id="53" name="Google Shape;143;p25"/>
          <p:cNvSpPr/>
          <p:nvPr/>
        </p:nvSpPr>
        <p:spPr>
          <a:xfrm>
            <a:off x="761000" y="662371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主持人＆嘉宾</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4" name="Google Shape;142;p25"/>
          <p:cNvSpPr/>
          <p:nvPr/>
        </p:nvSpPr>
        <p:spPr>
          <a:xfrm>
            <a:off x="-587045" y="9424326"/>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700" b="1" dirty="0">
                <a:solidFill>
                  <a:schemeClr val="lt1"/>
                </a:solidFill>
                <a:effectLst>
                  <a:outerShdw blurRad="373812" dist="38100" algn="l" rotWithShape="0">
                    <a:prstClr val="black"/>
                  </a:outerShdw>
                </a:effectLst>
                <a:latin typeface="Calibri" panose="020F0502020204030204"/>
                <a:cs typeface="Calibri" panose="020F0502020204030204"/>
              </a:rPr>
              <a:t>赞助商</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55" name="Google Shape;139;p25"/>
          <p:cNvPicPr preferRelativeResize="0">
            <a:picLocks noChangeAspect="1"/>
          </p:cNvPicPr>
          <p:nvPr/>
        </p:nvPicPr>
        <p:blipFill rotWithShape="1">
          <a:blip r:embed="rId3"/>
          <a:srcRect/>
          <a:stretch>
            <a:fillRect/>
          </a:stretch>
        </p:blipFill>
        <p:spPr>
          <a:xfrm>
            <a:off x="58642" y="9692491"/>
            <a:ext cx="383189" cy="381965"/>
          </a:xfrm>
          <a:prstGeom prst="ellipse">
            <a:avLst/>
          </a:prstGeom>
          <a:noFill/>
          <a:ln>
            <a:noFill/>
          </a:ln>
        </p:spPr>
      </p:pic>
      <p:sp>
        <p:nvSpPr>
          <p:cNvPr id="45" name="Google Shape;142;p25">
            <a:extLst>
              <a:ext uri="{FF2B5EF4-FFF2-40B4-BE49-F238E27FC236}">
                <a16:creationId xmlns:a16="http://schemas.microsoft.com/office/drawing/2014/main" id="{60D14D72-5FB7-49A7-A3F5-496485AE10B3}"/>
              </a:ext>
            </a:extLst>
          </p:cNvPr>
          <p:cNvSpPr/>
          <p:nvPr/>
        </p:nvSpPr>
        <p:spPr>
          <a:xfrm>
            <a:off x="34749" y="3737388"/>
            <a:ext cx="3354705"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zh-CN"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Ryan A. Flynn</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 </a:t>
            </a:r>
          </a:p>
          <a:p>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哈佛大学干细胞与再生生物学系</a:t>
            </a:r>
            <a:endPar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波士顿儿童医院</a:t>
            </a:r>
            <a:endPar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pSp>
        <p:nvGrpSpPr>
          <p:cNvPr id="81" name="组合 80">
            <a:extLst>
              <a:ext uri="{FF2B5EF4-FFF2-40B4-BE49-F238E27FC236}">
                <a16:creationId xmlns:a16="http://schemas.microsoft.com/office/drawing/2014/main" id="{2DC2D486-3980-49DA-B99F-8B9A30A19B7C}"/>
              </a:ext>
            </a:extLst>
          </p:cNvPr>
          <p:cNvGrpSpPr/>
          <p:nvPr/>
        </p:nvGrpSpPr>
        <p:grpSpPr>
          <a:xfrm>
            <a:off x="174561" y="6962555"/>
            <a:ext cx="3101187" cy="2497486"/>
            <a:chOff x="174561" y="6962555"/>
            <a:chExt cx="3101187" cy="2497486"/>
          </a:xfrm>
        </p:grpSpPr>
        <p:grpSp>
          <p:nvGrpSpPr>
            <p:cNvPr id="82" name="组合 81">
              <a:extLst>
                <a:ext uri="{FF2B5EF4-FFF2-40B4-BE49-F238E27FC236}">
                  <a16:creationId xmlns:a16="http://schemas.microsoft.com/office/drawing/2014/main" id="{14AA8A01-0E38-4136-AFE7-E9C28517F6CB}"/>
                </a:ext>
              </a:extLst>
            </p:cNvPr>
            <p:cNvGrpSpPr/>
            <p:nvPr/>
          </p:nvGrpSpPr>
          <p:grpSpPr>
            <a:xfrm>
              <a:off x="1258283" y="8153480"/>
              <a:ext cx="1117499" cy="1214792"/>
              <a:chOff x="2209602" y="8179211"/>
              <a:chExt cx="1117499" cy="1214792"/>
            </a:xfrm>
          </p:grpSpPr>
          <p:sp>
            <p:nvSpPr>
              <p:cNvPr id="97" name="Google Shape;160;p25">
                <a:extLst>
                  <a:ext uri="{FF2B5EF4-FFF2-40B4-BE49-F238E27FC236}">
                    <a16:creationId xmlns:a16="http://schemas.microsoft.com/office/drawing/2014/main" id="{7F554D45-3025-4B74-A6C3-F6FEAEF36378}"/>
                  </a:ext>
                </a:extLst>
              </p:cNvPr>
              <p:cNvSpPr txBox="1"/>
              <p:nvPr/>
            </p:nvSpPr>
            <p:spPr>
              <a:xfrm>
                <a:off x="2209602" y="8979304"/>
                <a:ext cx="1117499"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zh-CN" altLang="en-US" sz="800" b="1"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谢一轩</a:t>
                </a:r>
                <a:endParaRPr kumimoji="0" lang="en-US" altLang="zh-CN" sz="800" b="1"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lang="zh-CN" altLang="en-US" sz="500" i="1" dirty="0">
                    <a:solidFill>
                      <a:srgbClr val="FFFFFF"/>
                    </a:solidFill>
                  </a:rPr>
                  <a:t>粤港澳大湾区精准医学研究院</a:t>
                </a:r>
                <a:endParaRPr kumimoji="0" lang="en-US" altLang="zh-CN"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p:txBody>
          </p:sp>
          <p:sp>
            <p:nvSpPr>
              <p:cNvPr id="98" name="Oval 17">
                <a:extLst>
                  <a:ext uri="{FF2B5EF4-FFF2-40B4-BE49-F238E27FC236}">
                    <a16:creationId xmlns:a16="http://schemas.microsoft.com/office/drawing/2014/main" id="{6A006D71-AA46-463C-8C31-5E2A2D91D4EB}"/>
                  </a:ext>
                </a:extLst>
              </p:cNvPr>
              <p:cNvSpPr/>
              <p:nvPr/>
            </p:nvSpPr>
            <p:spPr>
              <a:xfrm>
                <a:off x="2419382" y="817921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组合 82">
              <a:extLst>
                <a:ext uri="{FF2B5EF4-FFF2-40B4-BE49-F238E27FC236}">
                  <a16:creationId xmlns:a16="http://schemas.microsoft.com/office/drawing/2014/main" id="{3DE97124-A11D-4C3E-8A0D-3B57482ACF11}"/>
                </a:ext>
              </a:extLst>
            </p:cNvPr>
            <p:cNvGrpSpPr/>
            <p:nvPr/>
          </p:nvGrpSpPr>
          <p:grpSpPr>
            <a:xfrm>
              <a:off x="1262740" y="6962555"/>
              <a:ext cx="1035600" cy="1212408"/>
              <a:chOff x="531092" y="8144172"/>
              <a:chExt cx="1035600" cy="1212408"/>
            </a:xfrm>
          </p:grpSpPr>
          <p:sp>
            <p:nvSpPr>
              <p:cNvPr id="94" name="Google Shape;159;p25">
                <a:extLst>
                  <a:ext uri="{FF2B5EF4-FFF2-40B4-BE49-F238E27FC236}">
                    <a16:creationId xmlns:a16="http://schemas.microsoft.com/office/drawing/2014/main" id="{4B5258E6-F33F-4856-9DB6-F1453634ABCE}"/>
                  </a:ext>
                </a:extLst>
              </p:cNvPr>
              <p:cNvSpPr txBox="1"/>
              <p:nvPr/>
            </p:nvSpPr>
            <p:spPr>
              <a:xfrm>
                <a:off x="531092" y="894188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主持人：黄林</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中山大学孙逸仙纪念医院</a:t>
                </a:r>
                <a:endParaRPr lang="en-US" sz="900" i="1" dirty="0">
                  <a:solidFill>
                    <a:schemeClr val="bg1"/>
                  </a:solidFill>
                </a:endParaRPr>
              </a:p>
            </p:txBody>
          </p:sp>
          <p:sp>
            <p:nvSpPr>
              <p:cNvPr id="95" name="Oval 47">
                <a:extLst>
                  <a:ext uri="{FF2B5EF4-FFF2-40B4-BE49-F238E27FC236}">
                    <a16:creationId xmlns:a16="http://schemas.microsoft.com/office/drawing/2014/main" id="{8CC910C4-338E-4BFE-9935-8DF20FBABF27}"/>
                  </a:ext>
                </a:extLst>
              </p:cNvPr>
              <p:cNvSpPr/>
              <p:nvPr/>
            </p:nvSpPr>
            <p:spPr>
              <a:xfrm>
                <a:off x="690406" y="814417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48" descr="A person wearing glasses and a suit&#10;&#10;Description automatically generated with medium confidence">
                <a:extLst>
                  <a:ext uri="{FF2B5EF4-FFF2-40B4-BE49-F238E27FC236}">
                    <a16:creationId xmlns:a16="http://schemas.microsoft.com/office/drawing/2014/main" id="{1455318A-7394-477C-877B-8FFFD1DED1AE}"/>
                  </a:ext>
                </a:extLst>
              </p:cNvPr>
              <p:cNvPicPr>
                <a:picLocks noChangeAspect="1"/>
              </p:cNvPicPr>
              <p:nvPr/>
            </p:nvPicPr>
            <p:blipFill>
              <a:blip r:embed="rId4"/>
              <a:srcRect r="400" b="308"/>
              <a:stretch>
                <a:fillRect/>
              </a:stretch>
            </p:blipFill>
            <p:spPr>
              <a:xfrm>
                <a:off x="729349" y="8181282"/>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84" name="组合 83">
              <a:extLst>
                <a:ext uri="{FF2B5EF4-FFF2-40B4-BE49-F238E27FC236}">
                  <a16:creationId xmlns:a16="http://schemas.microsoft.com/office/drawing/2014/main" id="{D3141EB5-C39F-48CC-A5EB-A10E1241EAAB}"/>
                </a:ext>
              </a:extLst>
            </p:cNvPr>
            <p:cNvGrpSpPr/>
            <p:nvPr/>
          </p:nvGrpSpPr>
          <p:grpSpPr>
            <a:xfrm>
              <a:off x="2240148" y="8148794"/>
              <a:ext cx="1035600" cy="1222885"/>
              <a:chOff x="2282358" y="8149157"/>
              <a:chExt cx="1035600" cy="1222885"/>
            </a:xfrm>
          </p:grpSpPr>
          <p:sp>
            <p:nvSpPr>
              <p:cNvPr id="90" name="Google Shape;160;p25">
                <a:extLst>
                  <a:ext uri="{FF2B5EF4-FFF2-40B4-BE49-F238E27FC236}">
                    <a16:creationId xmlns:a16="http://schemas.microsoft.com/office/drawing/2014/main" id="{C4F04443-6D88-46B1-BA1F-E19C51E1FE05}"/>
                  </a:ext>
                </a:extLst>
              </p:cNvPr>
              <p:cNvSpPr txBox="1"/>
              <p:nvPr/>
            </p:nvSpPr>
            <p:spPr>
              <a:xfrm>
                <a:off x="2282358" y="8957343"/>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王金凯</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lang="en-US" altLang="zh-CN" sz="500" i="1" dirty="0">
                  <a:solidFill>
                    <a:schemeClr val="bg1"/>
                  </a:solidFill>
                </a:endParaRPr>
              </a:p>
            </p:txBody>
          </p:sp>
          <p:grpSp>
            <p:nvGrpSpPr>
              <p:cNvPr id="91" name="Group 16">
                <a:extLst>
                  <a:ext uri="{FF2B5EF4-FFF2-40B4-BE49-F238E27FC236}">
                    <a16:creationId xmlns:a16="http://schemas.microsoft.com/office/drawing/2014/main" id="{7458A85F-C811-416E-88BB-70FBAF8B7E47}"/>
                  </a:ext>
                </a:extLst>
              </p:cNvPr>
              <p:cNvGrpSpPr/>
              <p:nvPr/>
            </p:nvGrpSpPr>
            <p:grpSpPr>
              <a:xfrm>
                <a:off x="2450843" y="8149157"/>
                <a:ext cx="684000" cy="792000"/>
                <a:chOff x="5913033" y="3871168"/>
                <a:chExt cx="684000" cy="792000"/>
              </a:xfrm>
            </p:grpSpPr>
            <p:sp>
              <p:nvSpPr>
                <p:cNvPr id="92" name="Oval 17">
                  <a:extLst>
                    <a:ext uri="{FF2B5EF4-FFF2-40B4-BE49-F238E27FC236}">
                      <a16:creationId xmlns:a16="http://schemas.microsoft.com/office/drawing/2014/main" id="{E18C34F4-2998-4F82-BBC6-AF240C7DFF96}"/>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18" descr="A person wearing glasses&#10;&#10;Description automatically generated with medium confidence">
                  <a:extLst>
                    <a:ext uri="{FF2B5EF4-FFF2-40B4-BE49-F238E27FC236}">
                      <a16:creationId xmlns:a16="http://schemas.microsoft.com/office/drawing/2014/main" id="{9E440FFA-8082-4403-BFF0-C39B5D56879F}"/>
                    </a:ext>
                  </a:extLst>
                </p:cNvPr>
                <p:cNvPicPr>
                  <a:picLocks noChangeAspect="1"/>
                </p:cNvPicPr>
                <p:nvPr/>
              </p:nvPicPr>
              <p:blipFill>
                <a:blip r:embed="rId5"/>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grpSp>
          <p:nvGrpSpPr>
            <p:cNvPr id="85" name="组合 84">
              <a:extLst>
                <a:ext uri="{FF2B5EF4-FFF2-40B4-BE49-F238E27FC236}">
                  <a16:creationId xmlns:a16="http://schemas.microsoft.com/office/drawing/2014/main" id="{0214A344-10AA-4764-9BD1-C9563EF89751}"/>
                </a:ext>
              </a:extLst>
            </p:cNvPr>
            <p:cNvGrpSpPr/>
            <p:nvPr/>
          </p:nvGrpSpPr>
          <p:grpSpPr>
            <a:xfrm>
              <a:off x="174561" y="8148794"/>
              <a:ext cx="1357500" cy="1311247"/>
              <a:chOff x="1203530" y="6748792"/>
              <a:chExt cx="1357500" cy="1311247"/>
            </a:xfrm>
          </p:grpSpPr>
          <p:sp>
            <p:nvSpPr>
              <p:cNvPr id="87" name="Google Shape;157;p25">
                <a:extLst>
                  <a:ext uri="{FF2B5EF4-FFF2-40B4-BE49-F238E27FC236}">
                    <a16:creationId xmlns:a16="http://schemas.microsoft.com/office/drawing/2014/main" id="{490E9417-0D13-4146-9482-C3FA6F0B258B}"/>
                  </a:ext>
                </a:extLst>
              </p:cNvPr>
              <p:cNvSpPr txBox="1"/>
              <p:nvPr/>
            </p:nvSpPr>
            <p:spPr>
              <a:xfrm>
                <a:off x="1203530" y="7556855"/>
                <a:ext cx="1357500"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effectLst>
                      <a:outerShdw blurRad="38100" dist="38100" dir="2700000" algn="tl">
                        <a:srgbClr val="000000">
                          <a:alpha val="43137"/>
                        </a:srgbClr>
                      </a:outerShdw>
                    </a:effectLst>
                  </a:rPr>
                  <a:t>苗智超</a:t>
                </a:r>
                <a:endParaRPr lang="en-US" altLang="zh-CN" sz="800" b="1" dirty="0">
                  <a:solidFill>
                    <a:schemeClr val="bg1"/>
                  </a:solidFill>
                  <a:effectLst>
                    <a:outerShdw blurRad="38100" dist="38100" dir="2700000" algn="tl">
                      <a:srgbClr val="000000">
                        <a:alpha val="43137"/>
                      </a:srgbClr>
                    </a:outerShdw>
                  </a:effectLst>
                </a:endParaRPr>
              </a:p>
              <a:p>
                <a:pPr marL="0" lvl="0" indent="0" algn="ctr" rtl="0">
                  <a:lnSpc>
                    <a:spcPct val="115000"/>
                  </a:lnSpc>
                  <a:spcBef>
                    <a:spcPts val="0"/>
                  </a:spcBef>
                  <a:spcAft>
                    <a:spcPts val="0"/>
                  </a:spcAft>
                  <a:buNone/>
                </a:pPr>
                <a:r>
                  <a:rPr lang="zh-CN" altLang="en-US" sz="500" i="1" dirty="0">
                    <a:solidFill>
                      <a:schemeClr val="bg1"/>
                    </a:solidFill>
                  </a:rPr>
                  <a:t>广州实验室</a:t>
                </a:r>
                <a:endParaRPr lang="en-US" altLang="zh-CN" sz="500" i="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广州医科大学</a:t>
                </a:r>
              </a:p>
            </p:txBody>
          </p:sp>
          <p:sp>
            <p:nvSpPr>
              <p:cNvPr id="88" name="Oval 2">
                <a:extLst>
                  <a:ext uri="{FF2B5EF4-FFF2-40B4-BE49-F238E27FC236}">
                    <a16:creationId xmlns:a16="http://schemas.microsoft.com/office/drawing/2014/main" id="{E57B17B8-BFE1-411A-9313-A5F9FDE68DD6}"/>
                  </a:ext>
                </a:extLst>
              </p:cNvPr>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10">
                <a:extLst>
                  <a:ext uri="{FF2B5EF4-FFF2-40B4-BE49-F238E27FC236}">
                    <a16:creationId xmlns:a16="http://schemas.microsoft.com/office/drawing/2014/main" id="{1EAE46F5-853D-491C-A77E-87E2807C9467}"/>
                  </a:ext>
                </a:extLst>
              </p:cNvPr>
              <p:cNvPicPr>
                <a:picLocks noChangeAspect="1"/>
              </p:cNvPicPr>
              <p:nvPr/>
            </p:nvPicPr>
            <p:blipFill rotWithShape="1">
              <a:blip r:embed="rId6"/>
              <a:srcRect l="10920" t="7031" r="9268" b="33081"/>
              <a:stretch/>
            </p:blipFill>
            <p:spPr>
              <a:xfrm>
                <a:off x="1565264" y="6785458"/>
                <a:ext cx="637108" cy="717083"/>
              </a:xfrm>
              <a:prstGeom prst="ellipse">
                <a:avLst/>
              </a:prstGeom>
            </p:spPr>
          </p:pic>
        </p:grpSp>
        <p:pic>
          <p:nvPicPr>
            <p:cNvPr id="86" name="图片 85">
              <a:extLst>
                <a:ext uri="{FF2B5EF4-FFF2-40B4-BE49-F238E27FC236}">
                  <a16:creationId xmlns:a16="http://schemas.microsoft.com/office/drawing/2014/main" id="{C7778A61-519D-4F5C-8E83-C10027849B9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839" b="92844" l="6389" r="98889">
                          <a14:foregroundMark x1="35833" y1="48301" x2="22778" y2="52773"/>
                          <a14:foregroundMark x1="22778" y1="52773" x2="36667" y2="56708"/>
                          <a14:foregroundMark x1="36667" y1="56708" x2="36111" y2="48301"/>
                          <a14:foregroundMark x1="16667" y1="55635" x2="6111" y2="61538"/>
                          <a14:foregroundMark x1="6111" y1="61538" x2="1389" y2="89624"/>
                          <a14:foregroundMark x1="1389" y1="89624" x2="4167" y2="98390"/>
                          <a14:foregroundMark x1="4167" y1="98390" x2="23333" y2="98748"/>
                          <a14:foregroundMark x1="23333" y1="98748" x2="38333" y2="96422"/>
                          <a14:foregroundMark x1="38333" y1="96422" x2="85278" y2="98032"/>
                          <a14:foregroundMark x1="85278" y1="98032" x2="97500" y2="93023"/>
                          <a14:foregroundMark x1="97500" y1="93023" x2="97778" y2="63148"/>
                          <a14:foregroundMark x1="97778" y1="63148" x2="89444" y2="61717"/>
                          <a14:foregroundMark x1="8333" y1="60644" x2="556" y2="97674"/>
                          <a14:foregroundMark x1="556" y1="97674" x2="47500" y2="99821"/>
                          <a14:foregroundMark x1="47500" y1="99821" x2="89444" y2="98927"/>
                          <a14:foregroundMark x1="89444" y1="98927" x2="80000" y2="91950"/>
                          <a14:foregroundMark x1="80000" y1="91950" x2="30278" y2="89445"/>
                          <a14:foregroundMark x1="30278" y1="89445" x2="17222" y2="85868"/>
                          <a14:foregroundMark x1="17222" y1="85868" x2="6389" y2="63506"/>
                          <a14:foregroundMark x1="1944" y1="93202" x2="32778" y2="93381"/>
                          <a14:foregroundMark x1="32778" y1="93381" x2="62778" y2="92844"/>
                          <a14:foregroundMark x1="62778" y1="92844" x2="76944" y2="92844"/>
                          <a14:foregroundMark x1="76944" y1="92844" x2="98889" y2="92665"/>
                        </a14:backgroundRemoval>
                      </a14:imgEffect>
                    </a14:imgLayer>
                  </a14:imgProps>
                </a:ext>
              </a:extLst>
            </a:blip>
            <a:srcRect l="8050" r="8887" b="29839"/>
            <a:stretch/>
          </p:blipFill>
          <p:spPr>
            <a:xfrm>
              <a:off x="1495848" y="8092136"/>
              <a:ext cx="617890" cy="810408"/>
            </a:xfrm>
            <a:prstGeom prst="ellipse">
              <a:avLst/>
            </a:prstGeom>
          </p:spPr>
        </p:pic>
      </p:grpSp>
      <p:pic>
        <p:nvPicPr>
          <p:cNvPr id="99" name="图片 98">
            <a:extLst>
              <a:ext uri="{FF2B5EF4-FFF2-40B4-BE49-F238E27FC236}">
                <a16:creationId xmlns:a16="http://schemas.microsoft.com/office/drawing/2014/main" id="{10FE7A8E-215F-454D-8893-FCA131FE6FD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745" b="99700" l="10000" r="94800">
                        <a14:foregroundMark x1="21997" y1="50135" x2="19941" y2="51179"/>
                        <a14:foregroundMark x1="27470" y1="47357" x2="25581" y2="48316"/>
                        <a14:foregroundMark x1="14099" y1="77024" x2="28000" y2="94753"/>
                        <a14:foregroundMark x1="28000" y1="94753" x2="58600" y2="97751"/>
                        <a14:foregroundMark x1="58600" y1="97751" x2="28200" y2="95802"/>
                        <a14:foregroundMark x1="28200" y1="95802" x2="74600" y2="99400"/>
                        <a14:foregroundMark x1="74600" y1="99400" x2="40400" y2="97151"/>
                        <a14:foregroundMark x1="40400" y1="97151" x2="77322" y2="98300"/>
                        <a14:foregroundMark x1="88152" y1="89899" x2="94800" y2="76762"/>
                        <a14:foregroundMark x1="94800" y1="76762" x2="88400" y2="54123"/>
                        <a14:foregroundMark x1="66328" y1="43050" x2="62400" y2="41079"/>
                        <a14:foregroundMark x1="88400" y1="54123" x2="74085" y2="46941"/>
                        <a14:foregroundMark x1="64965" y1="18891" x2="65000" y2="18591"/>
                        <a14:foregroundMark x1="64948" y1="19040" x2="64965" y2="18891"/>
                        <a14:foregroundMark x1="63018" y1="35726" x2="64948" y2="19040"/>
                        <a14:foregroundMark x1="62764" y1="37931" x2="62899" y2="36763"/>
                        <a14:foregroundMark x1="62512" y1="40106" x2="62705" y2="38440"/>
                        <a14:foregroundMark x1="62400" y1="41079" x2="62500" y2="40212"/>
                        <a14:foregroundMark x1="63776" y1="19040" x2="37600" y2="28636"/>
                        <a14:foregroundMark x1="64182" y1="18891" x2="63776" y2="19040"/>
                        <a14:foregroundMark x1="65000" y1="18591" x2="64182" y2="18891"/>
                        <a14:foregroundMark x1="37600" y1="28636" x2="38041" y2="29763"/>
                        <a14:foregroundMark x1="80291" y1="99512" x2="81000" y2="99700"/>
                        <a14:foregroundMark x1="42000" y1="89355" x2="77434" y2="98754"/>
                        <a14:foregroundMark x1="77269" y1="98081" x2="54400" y2="88156"/>
                        <a14:foregroundMark x1="81000" y1="99700" x2="80501" y2="99483"/>
                        <a14:foregroundMark x1="54400" y1="88156" x2="41000" y2="89655"/>
                        <a14:foregroundMark x1="20400" y1="51874" x2="14460" y2="72059"/>
                        <a14:foregroundMark x1="64200" y1="18441" x2="64200" y2="18441"/>
                        <a14:foregroundMark x1="64400" y1="18591" x2="64400" y2="18591"/>
                        <a14:foregroundMark x1="64400" y1="18741" x2="64400" y2="18741"/>
                        <a14:foregroundMark x1="65000" y1="18891" x2="65000" y2="18891"/>
                        <a14:foregroundMark x1="64600" y1="19040" x2="64600" y2="19040"/>
                        <a14:foregroundMark x1="64400" y1="19040" x2="64400" y2="19040"/>
                        <a14:foregroundMark x1="64400" y1="18891" x2="63800" y2="18291"/>
                        <a14:foregroundMark x1="64400" y1="21289" x2="63800" y2="18441"/>
                        <a14:backgroundMark x1="40000" y1="32984" x2="33000" y2="43328"/>
                        <a14:backgroundMark x1="38800" y1="32084" x2="38800" y2="32084"/>
                        <a14:backgroundMark x1="40200" y1="31784" x2="37800" y2="32384"/>
                        <a14:backgroundMark x1="68800" y1="43028" x2="67200" y2="43778"/>
                        <a14:backgroundMark x1="64000" y1="36882" x2="63000" y2="36882"/>
                        <a14:backgroundMark x1="71200" y1="43328" x2="67200" y2="43028"/>
                        <a14:backgroundMark x1="13503" y1="72118" x2="13200" y2="73163"/>
                        <a14:backgroundMark x1="19600" y1="51124" x2="19428" y2="51716"/>
                        <a14:backgroundMark x1="13200" y1="73163" x2="13521" y2="72121"/>
                        <a14:backgroundMark x1="24000" y1="47076" x2="20200" y2="48726"/>
                        <a14:backgroundMark x1="36400" y1="45577" x2="36200" y2="45577"/>
                        <a14:backgroundMark x1="36600" y1="44078" x2="26400" y2="46327"/>
                        <a14:backgroundMark x1="12400" y1="72264" x2="12400" y2="72864"/>
                        <a14:backgroundMark x1="14800" y1="72114" x2="13400" y2="76912"/>
                        <a14:backgroundMark x1="83000" y1="93253" x2="84400" y2="98951"/>
                        <a14:backgroundMark x1="91000" y1="93703" x2="85400" y2="92804"/>
                        <a14:backgroundMark x1="71400" y1="45577" x2="66600" y2="43478"/>
                        <a14:backgroundMark x1="63000" y1="37931" x2="63000" y2="37931"/>
                        <a14:backgroundMark x1="62000" y1="37931" x2="62000" y2="37931"/>
                        <a14:backgroundMark x1="63000" y1="38081" x2="62400" y2="38081"/>
                        <a14:backgroundMark x1="66200" y1="43178" x2="66200" y2="43178"/>
                        <a14:backgroundMark x1="66600" y1="43178" x2="66600" y2="43178"/>
                        <a14:backgroundMark x1="65800" y1="18591" x2="65800" y2="18591"/>
                        <a14:backgroundMark x1="65400" y1="18891" x2="65400" y2="18891"/>
                        <a14:backgroundMark x1="64400" y1="18591" x2="64400" y2="18591"/>
                        <a14:backgroundMark x1="65000" y1="18591" x2="65000" y2="18591"/>
                        <a14:backgroundMark x1="65600" y1="19040" x2="65600" y2="19040"/>
                      </a14:backgroundRemoval>
                    </a14:imgEffect>
                  </a14:imgLayer>
                </a14:imgProps>
              </a:ext>
            </a:extLst>
          </a:blip>
          <a:stretch>
            <a:fillRect/>
          </a:stretch>
        </p:blipFill>
        <p:spPr>
          <a:xfrm>
            <a:off x="-177209" y="1333294"/>
            <a:ext cx="1742027" cy="2323864"/>
          </a:xfrm>
          <a:prstGeom prst="rect">
            <a:avLst/>
          </a:prstGeom>
        </p:spPr>
      </p:pic>
      <p:sp>
        <p:nvSpPr>
          <p:cNvPr id="100" name="Google Shape;138;p25">
            <a:extLst>
              <a:ext uri="{FF2B5EF4-FFF2-40B4-BE49-F238E27FC236}">
                <a16:creationId xmlns:a16="http://schemas.microsoft.com/office/drawing/2014/main" id="{A71C2089-10A5-4AF9-8521-D4AF69AED9B7}"/>
              </a:ext>
            </a:extLst>
          </p:cNvPr>
          <p:cNvSpPr txBox="1"/>
          <p:nvPr/>
        </p:nvSpPr>
        <p:spPr>
          <a:xfrm>
            <a:off x="1525281" y="1659097"/>
            <a:ext cx="2049005" cy="1564672"/>
          </a:xfrm>
          <a:prstGeom prst="rect">
            <a:avLst/>
          </a:prstGeom>
        </p:spPr>
        <p:txBody>
          <a:bodyPr spcFirstLastPara="1" wrap="square" lIns="86550" tIns="43250" rIns="86550" bIns="43250" anchor="t" anchorCtr="0">
            <a:spAutoFit/>
          </a:bodyPr>
          <a:lstStyle/>
          <a:p>
            <a:pPr>
              <a:lnSpc>
                <a:spcPct val="150000"/>
              </a:lnSpc>
            </a:pPr>
            <a:r>
              <a:rPr lang="zh-CN" altLang="zh-CN" sz="800" b="1" dirty="0">
                <a:solidFill>
                  <a:schemeClr val="bg1"/>
                </a:solidFill>
              </a:rPr>
              <a:t>Time</a:t>
            </a:r>
            <a:r>
              <a:rPr lang="en-US" altLang="zh-CN" sz="800" b="1" dirty="0">
                <a:solidFill>
                  <a:schemeClr val="bg1"/>
                </a:solidFill>
              </a:rPr>
              <a:t> (China):   </a:t>
            </a:r>
            <a:r>
              <a:rPr lang="zh-CN" altLang="zh-CN" sz="800" b="1" dirty="0">
                <a:solidFill>
                  <a:schemeClr val="bg1"/>
                </a:solidFill>
              </a:rPr>
              <a:t>202</a:t>
            </a:r>
            <a:r>
              <a:rPr lang="en-GB" altLang="zh-CN" sz="800" b="1" dirty="0">
                <a:solidFill>
                  <a:schemeClr val="bg1"/>
                </a:solidFill>
              </a:rPr>
              <a:t>4</a:t>
            </a:r>
            <a:r>
              <a:rPr lang="zh-CN" altLang="zh-CN" sz="800" b="1" dirty="0">
                <a:solidFill>
                  <a:schemeClr val="bg1"/>
                </a:solidFill>
              </a:rPr>
              <a:t>-</a:t>
            </a:r>
            <a:r>
              <a:rPr lang="en-US" altLang="zh-CN" sz="800" b="1" dirty="0">
                <a:solidFill>
                  <a:schemeClr val="bg1"/>
                </a:solidFill>
              </a:rPr>
              <a:t>12-17</a:t>
            </a:r>
            <a:r>
              <a:rPr lang="zh-CN" altLang="en-US" sz="800" b="1" dirty="0">
                <a:solidFill>
                  <a:schemeClr val="bg1"/>
                </a:solidFill>
              </a:rPr>
              <a:t> </a:t>
            </a:r>
            <a:r>
              <a:rPr lang="en-US" altLang="zh-CN" sz="800" b="1" dirty="0">
                <a:solidFill>
                  <a:schemeClr val="bg1"/>
                </a:solidFill>
              </a:rPr>
              <a:t> 9:30 PM</a:t>
            </a:r>
          </a:p>
          <a:p>
            <a:pPr>
              <a:lnSpc>
                <a:spcPct val="150000"/>
              </a:lnSpc>
            </a:pPr>
            <a:r>
              <a:rPr lang="zh-CN" sz="800" b="1" dirty="0">
                <a:solidFill>
                  <a:schemeClr val="bg1"/>
                </a:solidFill>
              </a:rPr>
              <a:t>Time</a:t>
            </a:r>
            <a:r>
              <a:rPr lang="en-US" altLang="zh-CN" sz="800" b="1" dirty="0">
                <a:solidFill>
                  <a:schemeClr val="bg1"/>
                </a:solidFill>
              </a:rPr>
              <a:t> (ET):        </a:t>
            </a:r>
            <a:r>
              <a:rPr lang="zh-CN" sz="800" b="1" dirty="0">
                <a:solidFill>
                  <a:schemeClr val="bg1"/>
                </a:solidFill>
              </a:rPr>
              <a:t>202</a:t>
            </a:r>
            <a:r>
              <a:rPr lang="en-GB" altLang="zh-CN" sz="800" b="1" dirty="0">
                <a:solidFill>
                  <a:schemeClr val="bg1"/>
                </a:solidFill>
              </a:rPr>
              <a:t>4</a:t>
            </a:r>
            <a:r>
              <a:rPr lang="zh-CN" sz="800" b="1" dirty="0">
                <a:solidFill>
                  <a:schemeClr val="bg1"/>
                </a:solidFill>
              </a:rPr>
              <a:t>-</a:t>
            </a:r>
            <a:r>
              <a:rPr lang="en-US" altLang="zh-CN" sz="800" b="1" dirty="0">
                <a:solidFill>
                  <a:schemeClr val="bg1"/>
                </a:solidFill>
              </a:rPr>
              <a:t>12-17</a:t>
            </a:r>
            <a:r>
              <a:rPr lang="zh-CN" altLang="en-US" sz="800" b="1" dirty="0">
                <a:solidFill>
                  <a:schemeClr val="bg1"/>
                </a:solidFill>
              </a:rPr>
              <a:t> </a:t>
            </a:r>
            <a:r>
              <a:rPr lang="en-US" altLang="zh-CN" sz="800" b="1" dirty="0">
                <a:solidFill>
                  <a:schemeClr val="bg1"/>
                </a:solidFill>
              </a:rPr>
              <a:t> 8:30 AM</a:t>
            </a: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rPr>
              <a:t>Zoom meeting </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   </a:t>
            </a:r>
            <a:r>
              <a:rPr lang="en-US" altLang="zh-CN" sz="800" b="1" dirty="0">
                <a:solidFill>
                  <a:schemeClr val="bg1"/>
                </a:solidFill>
              </a:rPr>
              <a:t>859 6505 9477 </a:t>
            </a:r>
          </a:p>
          <a:p>
            <a:pPr>
              <a:lnSpc>
                <a:spcPct val="150000"/>
              </a:lnSpc>
            </a:pPr>
            <a:r>
              <a:rPr lang="en-GB" altLang="zh-CN" sz="800" b="1" dirty="0">
                <a:solidFill>
                  <a:schemeClr val="bg1"/>
                </a:solidFill>
                <a:latin typeface="Calibri" panose="020F0502020204030204"/>
                <a:cs typeface="Calibri" panose="020F0502020204030204"/>
              </a:rPr>
              <a:t>Passcode </a:t>
            </a:r>
            <a:r>
              <a:rPr lang="zh-CN" altLang="en-US"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123456</a:t>
            </a: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Zoom meeting link:</a:t>
            </a: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rPr>
              <a:t>https://us06web.zoom.us/j/85965059477?pwd=eV8b06lLV4vQgf1vNkaI57VsXoHB5R.1</a:t>
            </a:r>
          </a:p>
          <a:p>
            <a:pPr>
              <a:lnSpc>
                <a:spcPct val="150000"/>
              </a:lnSpc>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grpSp>
        <p:nvGrpSpPr>
          <p:cNvPr id="101" name="组合 100">
            <a:extLst>
              <a:ext uri="{FF2B5EF4-FFF2-40B4-BE49-F238E27FC236}">
                <a16:creationId xmlns:a16="http://schemas.microsoft.com/office/drawing/2014/main" id="{3B049E9E-65FA-484F-BB54-542CFB37FDE2}"/>
              </a:ext>
            </a:extLst>
          </p:cNvPr>
          <p:cNvGrpSpPr/>
          <p:nvPr/>
        </p:nvGrpSpPr>
        <p:grpSpPr>
          <a:xfrm>
            <a:off x="2681060" y="3223769"/>
            <a:ext cx="576004" cy="565444"/>
            <a:chOff x="1568" y="4604"/>
            <a:chExt cx="1134" cy="1134"/>
          </a:xfrm>
        </p:grpSpPr>
        <p:sp>
          <p:nvSpPr>
            <p:cNvPr id="102" name="Rectangle 50">
              <a:extLst>
                <a:ext uri="{FF2B5EF4-FFF2-40B4-BE49-F238E27FC236}">
                  <a16:creationId xmlns:a16="http://schemas.microsoft.com/office/drawing/2014/main" id="{FF386009-C45D-4F29-B07F-FB13FC1BC549}"/>
                </a:ext>
              </a:extLst>
            </p:cNvPr>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图片 22">
              <a:extLst>
                <a:ext uri="{FF2B5EF4-FFF2-40B4-BE49-F238E27FC236}">
                  <a16:creationId xmlns:a16="http://schemas.microsoft.com/office/drawing/2014/main" id="{90CFFFD4-2378-4C0D-9927-B6495477FE31}"/>
                </a:ext>
              </a:extLst>
            </p:cNvPr>
            <p:cNvPicPr>
              <a:picLocks noChangeAspect="1"/>
            </p:cNvPicPr>
            <p:nvPr/>
          </p:nvPicPr>
          <p:blipFill>
            <a:blip r:embed="rId11"/>
            <a:stretch>
              <a:fillRect/>
            </a:stretch>
          </p:blipFill>
          <p:spPr>
            <a:xfrm>
              <a:off x="1598" y="4640"/>
              <a:ext cx="1092" cy="1085"/>
            </a:xfrm>
            <a:prstGeom prst="rect">
              <a:avLst/>
            </a:prstGeom>
          </p:spPr>
        </p:pic>
      </p:grpSp>
      <p:pic>
        <p:nvPicPr>
          <p:cNvPr id="104" name="图片 103">
            <a:extLst>
              <a:ext uri="{FF2B5EF4-FFF2-40B4-BE49-F238E27FC236}">
                <a16:creationId xmlns:a16="http://schemas.microsoft.com/office/drawing/2014/main" id="{610A6535-EA22-438A-92EA-E728E0560172}"/>
              </a:ext>
            </a:extLst>
          </p:cNvPr>
          <p:cNvPicPr>
            <a:picLocks noChangeAspect="1"/>
          </p:cNvPicPr>
          <p:nvPr/>
        </p:nvPicPr>
        <p:blipFill>
          <a:blip r:embed="rId12"/>
          <a:stretch>
            <a:fillRect/>
          </a:stretch>
        </p:blipFill>
        <p:spPr>
          <a:xfrm>
            <a:off x="1984218" y="3223769"/>
            <a:ext cx="565444" cy="565444"/>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630</Words>
  <Application>Microsoft Office PowerPoint</Application>
  <PresentationFormat>自定义</PresentationFormat>
  <Paragraphs>48</Paragraphs>
  <Slides>2</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vt:i4>
      </vt:variant>
    </vt:vector>
  </HeadingPairs>
  <TitlesOfParts>
    <vt:vector size="7" baseType="lpstr">
      <vt:lpstr>Calibri</vt:lpstr>
      <vt:lpstr>Microsoft YaHei UI</vt:lpstr>
      <vt:lpstr>SimHei</vt:lpstr>
      <vt:lpstr>Arial</vt:lpstr>
      <vt:lpstr>Office 主题​​</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li linfei</cp:lastModifiedBy>
  <cp:revision>190</cp:revision>
  <cp:lastPrinted>2023-11-28T10:04:21Z</cp:lastPrinted>
  <dcterms:created xsi:type="dcterms:W3CDTF">2023-11-28T10:04:21Z</dcterms:created>
  <dcterms:modified xsi:type="dcterms:W3CDTF">2024-12-10T08:17:40Z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